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2"/>
  </p:handoutMasterIdLst>
  <p:sldIdLst>
    <p:sldId id="440" r:id="rId3"/>
    <p:sldId id="527" r:id="rId5"/>
    <p:sldId id="503" r:id="rId6"/>
    <p:sldId id="450" r:id="rId7"/>
    <p:sldId id="459" r:id="rId8"/>
    <p:sldId id="462" r:id="rId9"/>
    <p:sldId id="460" r:id="rId10"/>
    <p:sldId id="484" r:id="rId11"/>
    <p:sldId id="553" r:id="rId12"/>
    <p:sldId id="485" r:id="rId13"/>
    <p:sldId id="486" r:id="rId14"/>
    <p:sldId id="487" r:id="rId15"/>
    <p:sldId id="488" r:id="rId16"/>
    <p:sldId id="489" r:id="rId17"/>
    <p:sldId id="490" r:id="rId18"/>
    <p:sldId id="491" r:id="rId19"/>
    <p:sldId id="463" r:id="rId20"/>
    <p:sldId id="464" r:id="rId21"/>
    <p:sldId id="465" r:id="rId22"/>
    <p:sldId id="504" r:id="rId23"/>
    <p:sldId id="449" r:id="rId24"/>
    <p:sldId id="451" r:id="rId25"/>
    <p:sldId id="453" r:id="rId26"/>
    <p:sldId id="455" r:id="rId27"/>
    <p:sldId id="456" r:id="rId28"/>
    <p:sldId id="475" r:id="rId29"/>
    <p:sldId id="552" r:id="rId30"/>
    <p:sldId id="457"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F9F8"/>
    <a:srgbClr val="6DCFF6"/>
    <a:srgbClr val="9EDEF8"/>
    <a:srgbClr val="55DAD7"/>
    <a:srgbClr val="15C9C8"/>
    <a:srgbClr val="F4989B"/>
    <a:srgbClr val="ABD372"/>
    <a:srgbClr val="CE9ED2"/>
    <a:srgbClr val="95B2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3" autoAdjust="0"/>
    <p:restoredTop sz="94656" autoAdjust="0"/>
  </p:normalViewPr>
  <p:slideViewPr>
    <p:cSldViewPr snapToGrid="0">
      <p:cViewPr varScale="1">
        <p:scale>
          <a:sx n="82" d="100"/>
          <a:sy n="82" d="100"/>
        </p:scale>
        <p:origin x="53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12E08-2788-4EC7-8DBE-7BA601AA49B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4E2E7-5256-4938-A37B-07A16C856E1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RadeonOpenCompute/ROCm" TargetMode="External"/><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"Graphics Core Next" shall refer to the entire GPU; hence it is possible that the same version of the GCA (the 3D engine) is combined with different versions of the DIF. </a:t>
            </a:r>
            <a:endParaRPr lang="en-US">
              <a:sym typeface="+mn-ea"/>
            </a:endParaRPr>
          </a:p>
          <a:p>
            <a:r>
              <a:rPr lang="en-US"/>
              <a:t>GCN graphics chips are fabricated with CMOS at 28 nm, and with FinFET at 14 nm (by Samsung Electronics and GlobalFoundries) and 7 nm (by TSMC), available on selected models in the Radeon HD 7000, HD 8000, 200, 300, 400, 500 and Vega series of AMD Radeon graphics cards, including the separately released Radeon VII. GCN is also used in the graphics portion of AMD Accelerated Processing Units (APU), such as in the PlayStation 4 and Xbox One APUs. </a:t>
            </a:r>
            <a:endParaRPr lang="en-US"/>
          </a:p>
          <a:p>
            <a:endParaRPr lang="en-US"/>
          </a:p>
          <a:p>
            <a:r>
              <a:rPr lang="en-US"/>
              <a:t>Chips</a:t>
            </a:r>
            <a:endParaRPr lang="en-US"/>
          </a:p>
          <a:p>
            <a:r>
              <a:rPr lang="en-US"/>
              <a:t>discrete GPUs:</a:t>
            </a:r>
            <a:endParaRPr lang="en-US"/>
          </a:p>
          <a:p>
            <a:r>
              <a:rPr lang="en-US"/>
              <a:t>    Vega 10 (14 nm Samsung/GloFo FinFET process) (also codenamed Greenland[46]) found on "Radeon RX Vega 64", "Radeon RX Vega 56", "Radeon Vega Frontier Edition" and "Radeon Pro V340" graphics cards[47]</a:t>
            </a:r>
            <a:endParaRPr lang="en-US"/>
          </a:p>
          <a:p>
            <a:r>
              <a:rPr lang="en-US"/>
              <a:t>    Vega 12 (14 nm Samsung/GloFo FinFET process) found on "Radeon Vega Pro 20" and "Radeon Vega Pro 16"-branded mobile graphics cards[48]</a:t>
            </a:r>
            <a:endParaRPr lang="en-US"/>
          </a:p>
          <a:p>
            <a:r>
              <a:rPr lang="en-US"/>
              <a:t>    Vega 20 (7 nm TSMC FinFET process) found on "Radeon Instinct MI50" and "Radeon Instinct MI60"-branded accelerator cards[49] and "Radeon VII"-branded graphics cards[50].</a:t>
            </a:r>
            <a:endParaRPr lang="en-US"/>
          </a:p>
          <a:p>
            <a:endParaRPr lang="en-US"/>
          </a:p>
          <a:p>
            <a:r>
              <a:rPr lang="en-US"/>
              <a:t>Integrated into APUs:</a:t>
            </a:r>
            <a:endParaRPr lang="en-US"/>
          </a:p>
          <a:p>
            <a:r>
              <a:rPr lang="en-US"/>
              <a:t>    Raven Ridge[51] came with VCN 1 which supersedes VCE and UVD and allows full fixed-function VP9 decode.</a:t>
            </a:r>
            <a:endParaRPr lang="en-US"/>
          </a:p>
          <a:p>
            <a:endParaRPr lang="en-US"/>
          </a:p>
          <a:p>
            <a:r>
              <a:rPr lang="en-US"/>
              <a:t>Rapid Packed Math: Packing two FP16 operations inside of a single FP32 operation in a vec2 style.</a:t>
            </a:r>
            <a:endParaRPr 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b="1"/>
              <a:t>https://www.reddit.com/r/hardware/comments/acjj8a/musings_on_vega_gcn_architecture/</a:t>
            </a:r>
            <a:endParaRPr lang="x-none" altLang="en-US"/>
          </a:p>
          <a:p>
            <a:r>
              <a:rPr lang="x-none" altLang="en-US"/>
              <a:t>Vega ISA: https://rocm-documentation.readthedocs.io/en/latest/GCN_ISA_Manuals/testdocbook.html#testdocbook</a:t>
            </a:r>
            <a:endParaRPr lang="x-none" altLang="en-US"/>
          </a:p>
          <a:p>
            <a:r>
              <a:rPr lang="en-US"/>
              <a:t>The GCN device includes a data-parallel processor (DPP) array, a command processor, a memory controller, and other logic (not shown). The GCN command processor reads commands that the host has written to memory-mapped GCN registers in the system-memory address space. The command processor sends hardware-generated interrupts to the host when the command is completed.</a:t>
            </a:r>
            <a:endParaRPr lang="en-US"/>
          </a:p>
          <a:p>
            <a:endParaRPr lang="en-US"/>
          </a:p>
          <a:p>
            <a:r>
              <a:rPr lang="en-US"/>
              <a:t>Workgroup</a:t>
            </a:r>
            <a:r>
              <a:rPr lang="x-none" altLang="en-US"/>
              <a:t>: </a:t>
            </a:r>
            <a:r>
              <a:rPr lang="en-US"/>
              <a:t>A workgroup is a collection of wavefronts that have the ability to synchronize with each other quickly; they also can share data through the Local Data Share.</a:t>
            </a:r>
            <a:endParaRPr lang="en-US"/>
          </a:p>
          <a:p>
            <a:r>
              <a:rPr lang="en-US"/>
              <a:t>Wavefront</a:t>
            </a:r>
            <a:r>
              <a:rPr lang="x-none" altLang="en-US"/>
              <a:t>: </a:t>
            </a:r>
            <a:r>
              <a:rPr lang="en-US"/>
              <a:t>A collection of 64 work-items that execute in parallel on a single GCN processor.</a:t>
            </a:r>
            <a:endParaRPr lang="en-US"/>
          </a:p>
          <a:p>
            <a:r>
              <a:rPr lang="en-US"/>
              <a:t>Work-item</a:t>
            </a:r>
            <a:r>
              <a:rPr lang="x-none" altLang="en-US"/>
              <a:t>: </a:t>
            </a:r>
            <a:r>
              <a:rPr lang="en-US"/>
              <a:t>A single element of work: one element from the dispatch grid, or in graphics a pixel or vertex.</a:t>
            </a:r>
            <a:endParaRPr lang="en-US"/>
          </a:p>
          <a:p>
            <a:endParaRPr lang="en-US"/>
          </a:p>
          <a:p>
            <a:r>
              <a:rPr lang="en-US"/>
              <a:t>With only 16-PEs per vALU, how does a wavefront of size 64 actually work? The dirty little secret is that each PE repeats itself 4-times in a row, across 4-cycles. This is a hidden fact deep in AMD documentation. In any case, 4-cycles x 16 PE == 64 Workitems per vALU. x4 vALUs == 256 work-items per Compute Unit (every 4 clock cycles). Why repeat themselves? Repeating commands over-and-over again helps Vega to hide the memory-latency problem.</a:t>
            </a:r>
            <a:endParaRPr 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Reference:</a:t>
            </a:r>
            <a:endParaRPr lang="en-US"/>
          </a:p>
          <a:p>
            <a:r>
              <a:rPr lang="en-US"/>
              <a:t>https://gpuopen.com/amd-gcn-assembly-cross-lane-operations/</a:t>
            </a:r>
            <a:endParaRPr lang="en-US"/>
          </a:p>
          <a:p>
            <a:r>
              <a:rPr lang="en-US"/>
              <a:t>https://www.techspot.com/article/1874-amd-navi-vs-nvidia-turing-architecture/</a:t>
            </a:r>
            <a:endParaRPr lang="en-US"/>
          </a:p>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https://blog.csdn.net/JackyTintin/article/details/74637157</a:t>
            </a:r>
            <a:endParaRPr lang="en-US"/>
          </a:p>
          <a:p>
            <a:r>
              <a:rPr lang="en-US"/>
              <a:t>ROCm Software Platform</a:t>
            </a:r>
            <a:r>
              <a:rPr lang="x-none" altLang="en-US"/>
              <a:t>:</a:t>
            </a:r>
            <a:endParaRPr lang="x-none" altLang="en-US"/>
          </a:p>
          <a:p>
            <a:r>
              <a:rPr lang="en-US"/>
              <a:t>https://github.com/ROCmSoftwarePlatform</a:t>
            </a:r>
            <a:endParaRPr 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https://www.coolaler.com/threads/amd-next-horizon7nm.353166/</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GCN Native ISA LLVM Code Generator -- https://rocm-documentation.readthedocs.io/en/latest/ROCm_Compiler_SDK/ROCm-Native-ISA.html</a:t>
            </a:r>
            <a:endParaRPr lang="x-none" alt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https://github.com/RadeonOpenCompute/ROCm</a:t>
            </a:r>
            <a:endParaRPr lang="en-US" dirty="0"/>
          </a:p>
          <a:p>
            <a:r>
              <a:rPr lang="en-US" dirty="0"/>
              <a:t>The ROCr System Runtime is language independent and makes heavy use of the Heterogeneous System Architecture (HSA) Runtime API.</a:t>
            </a:r>
            <a:endParaRPr lang="en-US" dirty="0"/>
          </a:p>
          <a:p>
            <a:r>
              <a:rPr lang="en-US" dirty="0"/>
              <a:t>HSA defines a unified virtual address space for compute devices</a:t>
            </a:r>
            <a:r>
              <a:rPr lang="x-none" altLang="en-US" dirty="0"/>
              <a:t>.</a:t>
            </a:r>
            <a:endParaRPr lang="x-none" altLang="en-US" dirty="0"/>
          </a:p>
          <a:p>
            <a:r>
              <a:rPr lang="x-none" altLang="en-US" dirty="0"/>
              <a:t>the HSA specifications cover:</a:t>
            </a:r>
            <a:endParaRPr lang="x-none" altLang="en-US" dirty="0"/>
          </a:p>
          <a:p>
            <a:pPr marL="171450" indent="-171450">
              <a:buFont typeface="Arial" panose="020B0604020202020204" pitchFamily="34" charset="0"/>
              <a:buChar char="•"/>
            </a:pPr>
            <a:r>
              <a:rPr lang="x-none" altLang="en-US" dirty="0"/>
              <a:t>HSA Intermediate Layer: HSA Intermediate Layer (HSAIL), a virtual instruction set for parallel programs;</a:t>
            </a:r>
            <a:endParaRPr lang="x-none" altLang="en-US" dirty="0"/>
          </a:p>
          <a:p>
            <a:pPr marL="171450" indent="-171450">
              <a:buFont typeface="Arial" panose="020B0604020202020204" pitchFamily="34" charset="0"/>
              <a:buChar char="•"/>
            </a:pPr>
            <a:r>
              <a:rPr lang="x-none" altLang="en-US" dirty="0"/>
              <a:t>HSA memory model;</a:t>
            </a:r>
            <a:endParaRPr lang="x-none" altLang="en-US" dirty="0"/>
          </a:p>
          <a:p>
            <a:pPr marL="171450" indent="-171450">
              <a:buFont typeface="Arial" panose="020B0604020202020204" pitchFamily="34" charset="0"/>
              <a:buChar char="•"/>
            </a:pPr>
            <a:r>
              <a:rPr lang="x-none" altLang="en-US" dirty="0"/>
              <a:t>HSA dispatcher and run-time:  ROCr API is essentially the HSA Runtime API plus extensions for discrete GPUs and peer-to-peer communication;</a:t>
            </a:r>
            <a:endParaRPr lang="x-none" altLang="en-US" dirty="0"/>
          </a:p>
          <a:p>
            <a:pPr marL="171450" indent="-171450">
              <a:buFont typeface="Arial" panose="020B0604020202020204" pitchFamily="34" charset="0"/>
              <a:buChar char="•"/>
            </a:pPr>
            <a:r>
              <a:rPr lang="x-none" altLang="en-US" dirty="0"/>
              <a:t>Define a set of hardware requirements.</a:t>
            </a:r>
            <a:endParaRPr lang="x-none" altLang="en-US" dirty="0"/>
          </a:p>
          <a:p>
            <a:endParaRPr lang="en-US" dirty="0"/>
          </a:p>
          <a:p>
            <a:r>
              <a:rPr lang="x-none" altLang="en-US" dirty="0"/>
              <a:t>r</a:t>
            </a:r>
            <a:r>
              <a:rPr lang="en-US" dirty="0"/>
              <a:t>ocALUTION can be seen as middle-ware between different parallel backends and application specific packages.</a:t>
            </a:r>
            <a:endParaRPr lang="en-US" dirty="0"/>
          </a:p>
          <a:p>
            <a:r>
              <a:rPr lang="en-US" b="1" dirty="0"/>
              <a:t>Various backends</a:t>
            </a:r>
            <a:r>
              <a:rPr lang="en-US" dirty="0"/>
              <a:t> </a:t>
            </a:r>
            <a:r>
              <a:rPr lang="x-none" altLang="en-US" dirty="0"/>
              <a:t>supported by rocALUTION:</a:t>
            </a:r>
            <a:endParaRPr lang="x-none" altLang="en-US" dirty="0"/>
          </a:p>
          <a:p>
            <a:pPr marL="171450" indent="-171450">
              <a:buFont typeface="Arial" panose="020B0604020202020204" pitchFamily="34" charset="0"/>
              <a:buChar char="•"/>
            </a:pPr>
            <a:r>
              <a:rPr lang="en-US" dirty="0"/>
              <a:t>        Host - fallback backend, designed for CPUs</a:t>
            </a:r>
            <a:endParaRPr lang="en-US" dirty="0"/>
          </a:p>
          <a:p>
            <a:pPr marL="171450" indent="-171450">
              <a:buFont typeface="Arial" panose="020B0604020202020204" pitchFamily="34" charset="0"/>
              <a:buChar char="•"/>
            </a:pPr>
            <a:r>
              <a:rPr lang="en-US" dirty="0"/>
              <a:t>        GPU/HIP - accelerator backend, designed for HIP capable AMD GPUs</a:t>
            </a:r>
            <a:endParaRPr lang="en-US" dirty="0"/>
          </a:p>
          <a:p>
            <a:pPr marL="171450" indent="-171450">
              <a:buFont typeface="Arial" panose="020B0604020202020204" pitchFamily="34" charset="0"/>
              <a:buChar char="•"/>
            </a:pPr>
            <a:r>
              <a:rPr lang="en-US" dirty="0"/>
              <a:t>        OpenMP - designed for multi-core CPUs</a:t>
            </a:r>
            <a:endParaRPr lang="en-US" dirty="0"/>
          </a:p>
          <a:p>
            <a:pPr marL="171450" indent="-171450">
              <a:buFont typeface="Arial" panose="020B0604020202020204" pitchFamily="34" charset="0"/>
              <a:buChar char="•"/>
            </a:pPr>
            <a:r>
              <a:rPr lang="en-US" dirty="0"/>
              <a:t>        MPI - designed for multi-node and multi-GPU configurations</a:t>
            </a:r>
            <a:endParaRPr lang="en-US" dirty="0"/>
          </a:p>
          <a:p>
            <a:pPr marL="171450" indent="-171450"/>
            <a:endParaRPr lang="en-US" dirty="0"/>
          </a:p>
          <a:p>
            <a:pPr marL="171450" indent="-171450"/>
            <a:r>
              <a:rPr lang="x-none" altLang="en-US" dirty="0"/>
              <a:t>MIOpenGEMM: A tool for generating </a:t>
            </a:r>
            <a:r>
              <a:rPr lang="x-none" altLang="en-US" b="1" dirty="0"/>
              <a:t>OpenCL matrix multiplication</a:t>
            </a:r>
            <a:r>
              <a:rPr lang="x-none" altLang="en-US" dirty="0"/>
              <a:t> (GEMM) kernels.</a:t>
            </a:r>
            <a:endParaRPr lang="x-none" altLang="en-US" dirty="0"/>
          </a:p>
          <a:p>
            <a:pPr marL="171450" indent="-171450"/>
            <a:r>
              <a:rPr lang="x-none" altLang="en-US" dirty="0"/>
              <a:t>rocThrust: Thrust is a </a:t>
            </a:r>
            <a:r>
              <a:rPr lang="x-none" altLang="en-US" b="1" dirty="0"/>
              <a:t>parallel algorithms library</a:t>
            </a:r>
            <a:r>
              <a:rPr lang="x-none" altLang="en-US" dirty="0"/>
              <a:t> which resembles the </a:t>
            </a:r>
            <a:r>
              <a:rPr lang="x-none" altLang="en-US" b="1" dirty="0"/>
              <a:t>C++ Standard Template Library (STL)</a:t>
            </a:r>
            <a:r>
              <a:rPr lang="x-none" altLang="en-US" dirty="0"/>
              <a:t>. This library has been ported to HIP/ROCm platform, which uses the </a:t>
            </a:r>
            <a:r>
              <a:rPr lang="x-none" altLang="en-US" b="1" dirty="0"/>
              <a:t>rocPRIM library</a:t>
            </a:r>
            <a:r>
              <a:rPr lang="x-none" altLang="en-US" dirty="0"/>
              <a:t> (The rocPRIM is a header-only library providing </a:t>
            </a:r>
            <a:r>
              <a:rPr lang="x-none" altLang="en-US" b="1" dirty="0"/>
              <a:t>HIP parallel primitives</a:t>
            </a:r>
            <a:r>
              <a:rPr lang="x-none" altLang="en-US" dirty="0"/>
              <a:t> for developing performant GPU-accelerated code on AMD ROCm platform).</a:t>
            </a:r>
            <a:endParaRPr lang="x-none" altLang="en-US" dirty="0"/>
          </a:p>
          <a:p>
            <a:pPr marL="171450" indent="-171450"/>
            <a:r>
              <a:rPr lang="x-none" altLang="en-US" dirty="0"/>
              <a:t>MIGraphX: AMD's graph optimization engine.</a:t>
            </a:r>
            <a:endParaRPr lang="x-none" altLang="en-US" dirty="0"/>
          </a:p>
          <a:p>
            <a:pPr marL="171450" indent="-171450"/>
            <a:r>
              <a:rPr lang="x-none" altLang="en-US" dirty="0"/>
              <a:t>ROCm SMI Lib: The ROCm System Management Interface Library, or ROCm SMI library, is part of the Radeon Open Compute ROCm software stack . It is a C library for Linux that provides a user space interface for applications to monitor and control GPU applications.</a:t>
            </a:r>
            <a:endParaRPr lang="x-none" altLang="en-US" dirty="0"/>
          </a:p>
          <a:p>
            <a:pPr marL="171450" indent="-171450"/>
            <a:r>
              <a:rPr lang="x-none" altLang="en-US" dirty="0"/>
              <a:t>RCCL: ROCm Communication Collectives Library. A stand-alone library of standard collective communication routines for GPUs, implementing all-reduce, all-gather, reduce, broadcast, and reduce-scatter. It has been optimized to achieve high bandwidth on platforms using PCIe, xGMI as well as networking using InfiniBand Verbs or TCP/IP sockets. RCCL supports an arbitrary number of GPUs installed in a single node, and can be used in either single- or multi-process (e.g., MPI) applications. Multi node support is planned for a future release.</a:t>
            </a:r>
            <a:endParaRPr lang="x-none" altLang="en-US" dirty="0"/>
          </a:p>
          <a:p>
            <a:pPr marL="171450" indent="-171450"/>
            <a:r>
              <a:rPr lang="x-none" altLang="en-US" dirty="0"/>
              <a:t>hipCUB: A thin wrapper library on top of rocPRIM or CUB. It enables developers to port project using CUB library to the HIP layer and to run them on AMD hardware. In ROCm environment hipCUB uses rocPRIM library as the backend.</a:t>
            </a:r>
            <a:endParaRPr lang="x-none" altLang="en-US" dirty="0"/>
          </a:p>
          <a:p>
            <a:pPr marL="171450" indent="-171450"/>
            <a:endParaRPr lang="x-none" altLang="en-US" dirty="0"/>
          </a:p>
          <a:p>
            <a:r>
              <a:rPr lang="x-none" altLang="en-US" dirty="0"/>
              <a:t>ROCm 2.7 will bring in Navi support.</a:t>
            </a:r>
            <a:endParaRPr lang="x-none" altLang="en-US" dirty="0"/>
          </a:p>
          <a:p>
            <a:endParaRPr lang="x-none" altLang="en-US" dirty="0"/>
          </a:p>
          <a:p>
            <a:r>
              <a:rPr lang="x-none" altLang="en-US" dirty="0"/>
              <a:t>About BFloat16:</a:t>
            </a:r>
            <a:endParaRPr lang="x-none" altLang="en-US" dirty="0"/>
          </a:p>
          <a:p>
            <a:r>
              <a:rPr lang="x-none" altLang="en-US" dirty="0"/>
              <a:t>|--------+------+----------+----------|</a:t>
            </a:r>
            <a:endParaRPr lang="x-none" altLang="en-US" dirty="0"/>
          </a:p>
          <a:p>
            <a:r>
              <a:rPr lang="x-none" altLang="en-US" dirty="0"/>
              <a:t>| Format | Bits | Exponent | Fraction |</a:t>
            </a:r>
            <a:endParaRPr lang="x-none" altLang="en-US" dirty="0"/>
          </a:p>
          <a:p>
            <a:r>
              <a:rPr lang="x-none" altLang="en-US" dirty="0"/>
              <a:t>|--------+------+----------+----------|</a:t>
            </a:r>
            <a:endParaRPr lang="x-none" altLang="en-US" dirty="0"/>
          </a:p>
          <a:p>
            <a:r>
              <a:rPr lang="x-none" altLang="en-US" dirty="0"/>
              <a:t>| FP32   |   32 |        8 |       23 |</a:t>
            </a:r>
            <a:endParaRPr lang="x-none" altLang="en-US" dirty="0"/>
          </a:p>
          <a:p>
            <a:r>
              <a:rPr lang="x-none" altLang="en-US" dirty="0"/>
              <a:t>| FP16   |   16 |        5 |       10 |</a:t>
            </a:r>
            <a:endParaRPr lang="x-none" altLang="en-US" dirty="0"/>
          </a:p>
          <a:p>
            <a:r>
              <a:rPr lang="x-none" altLang="en-US" dirty="0"/>
              <a:t>| BF16   |   16 |        8 |        7 |</a:t>
            </a:r>
            <a:endParaRPr lang="x-none" altLang="en-US" dirty="0"/>
          </a:p>
          <a:p>
            <a:r>
              <a:rPr lang="x-none" altLang="en-US" dirty="0"/>
              <a:t>|--------+------+----------+----------|</a:t>
            </a:r>
            <a:endParaRPr lang="x-none" altLang="en-US" dirty="0"/>
          </a:p>
          <a:p>
            <a:endParaRPr lang="x-none" altLang="en-US" dirty="0"/>
          </a:p>
          <a:p>
            <a:r>
              <a:rPr lang="x-none" altLang="en-US" dirty="0"/>
              <a:t>BF16的指数位比FP16多，跟FP32一样，不过小数位比较少。这样设计说明了设计者希望在16bits的空间中，通过降低精度（比FP16的精度还低）的方式，来获得更大的数值空间（Dynamic Range）。</a:t>
            </a:r>
            <a:endParaRPr lang="x-none" altLang="en-US" dirty="0"/>
          </a:p>
          <a:p>
            <a:endParaRPr lang="x-none" altLang="en-US" dirty="0"/>
          </a:p>
          <a:p>
            <a:r>
              <a:rPr lang="x-none" altLang="en-US" dirty="0"/>
              <a:t>Software support for</a:t>
            </a:r>
            <a:r>
              <a:rPr lang="x-none" altLang="en-US" b="1" dirty="0"/>
              <a:t> BFloat16 on Radeon Instinct MI50, MI60</a:t>
            </a:r>
            <a:r>
              <a:rPr lang="x-none" altLang="en-US" dirty="0"/>
              <a:t> has been added. This includes:</a:t>
            </a:r>
            <a:endParaRPr lang="x-none" altLang="en-US" dirty="0"/>
          </a:p>
          <a:p>
            <a:r>
              <a:rPr lang="x-none" altLang="en-US" dirty="0"/>
              <a:t>        Mixed precision GEMM with BFloat16 input and output matrices, and all arithmetic in IEEE32 bit</a:t>
            </a:r>
            <a:endParaRPr lang="x-none" altLang="en-US" dirty="0"/>
          </a:p>
          <a:p>
            <a:r>
              <a:rPr lang="x-none" altLang="en-US" dirty="0"/>
              <a:t>        Input matrix values are converted from BFloat16 to IEEE32 bit, all arithmetic and accumulation is IEEE32 bit.Output values are rounded from IEEE32 bit to BFloat16</a:t>
            </a:r>
            <a:endParaRPr lang="x-none" altLang="en-US" dirty="0"/>
          </a:p>
          <a:p>
            <a:r>
              <a:rPr lang="x-none" altLang="en-US" dirty="0"/>
              <a:t>        Accuracy should be correct to 0.5 ULP (unit of least precision)</a:t>
            </a:r>
            <a:endParaRPr lang="x-none" altLang="en-US" dirty="0"/>
          </a:p>
        </p:txBody>
      </p:sp>
      <p:sp>
        <p:nvSpPr>
          <p:cNvPr id="4" name="Slide Number Placeholder 3"/>
          <p:cNvSpPr>
            <a:spLocks noGrp="1"/>
          </p:cNvSpPr>
          <p:nvPr>
            <p:ph type="sldNum" sz="quarter" idx="5"/>
          </p:nvPr>
        </p:nvSpPr>
        <p:spPr/>
        <p:txBody>
          <a:bodyPr/>
          <a:lstStyle/>
          <a:p>
            <a:fld id="{E13FB3FA-C830-445B-A142-1E421B2C8A7E}"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GCN Native ISA LLVM Code Generator: </a:t>
            </a:r>
            <a:endParaRPr lang="x-none" altLang="en-US"/>
          </a:p>
          <a:p>
            <a:r>
              <a:rPr lang="x-none" altLang="en-US"/>
              <a:t>https://rocm-documentation.readthedocs.io/en/latest/ROCm_Compiler_SDK/ROCm-Native-ISA.html</a:t>
            </a:r>
            <a:endParaRPr lang="x-none" altLang="en-US"/>
          </a:p>
          <a:p>
            <a:r>
              <a:rPr lang="x-none" altLang="en-US"/>
              <a:t>http://llvm.org/docs/AMDGPUUsage.html</a:t>
            </a:r>
            <a:endParaRPr lang="x-none" altLang="en-US"/>
          </a:p>
          <a:p>
            <a:r>
              <a:rPr lang="x-none" altLang="en-US"/>
              <a:t>Note: The AMDGPU backend provides ISA code generation for AMD GPUs, starting with the R600 family up until the current GCN families. It lives in the lib/Target/AMDGPU directory.</a:t>
            </a:r>
            <a:endParaRPr lang="x-none" altLang="en-US"/>
          </a:p>
          <a:p>
            <a:endParaRPr lang="x-none" alt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Tensorflow ROCm port This project is based on TensorFlow 1.14.0. It has been verified to work with the latest ROCm2.6 release. </a:t>
            </a:r>
            <a:endParaRPr lang="en-US"/>
          </a:p>
          <a:p>
            <a:r>
              <a:rPr lang="en-US"/>
              <a:t>A docker container: rocm/tensorflow:latest(https://hub.docker.com/r/rocm/tensorflow/) is readily available to be used</a:t>
            </a:r>
            <a:r>
              <a:rPr lang="x-none" altLang="en-US"/>
              <a:t>.</a:t>
            </a:r>
            <a:endParaRPr lang="x-none" altLang="en-US"/>
          </a:p>
          <a:p>
            <a:r>
              <a:rPr lang="x-none" altLang="en-US"/>
              <a:t>PyTorch w/ ROCm Hardware Configuration: A Vega10 / gfx900 generation discrete graphics card is required (Vega56, Vega64, or MI25).</a:t>
            </a:r>
            <a:endParaRPr lang="x-none" altLang="en-US"/>
          </a:p>
          <a:p>
            <a:r>
              <a:rPr lang="x-none" altLang="en-US"/>
              <a:t>Radeon Vega系列是AMD推出的顯示核心系列。這些卡使用了"Vega"架構，並且搭載HBM2高頻寬記憶體。 </a:t>
            </a:r>
            <a:r>
              <a:rPr lang="x-none" altLang="en-US" b="1"/>
              <a:t>Vega是第一個使用第五代GCN架構</a:t>
            </a:r>
            <a:r>
              <a:rPr lang="x-none" altLang="en-US"/>
              <a:t>並且在2018將由Navi架構接替。</a:t>
            </a:r>
            <a:endParaRPr lang="x-none" alt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HCC: An open source C++ compiler for heterogeneous devices, that takes a application program that conforms to a parallel programming standards such as </a:t>
            </a:r>
            <a:r>
              <a:rPr lang="x-none" altLang="en-US" b="1"/>
              <a:t>C++ AMP</a:t>
            </a:r>
            <a:r>
              <a:rPr lang="x-none" altLang="en-US"/>
              <a:t> (C++ AMP是微软公司基于DirectX 11技术实现的一个并行计算库), </a:t>
            </a:r>
            <a:r>
              <a:rPr lang="x-none" altLang="en-US" b="1"/>
              <a:t>HC</a:t>
            </a:r>
            <a:r>
              <a:rPr lang="x-none" altLang="en-US"/>
              <a:t> (C++17 Parallel STL), or </a:t>
            </a:r>
            <a:r>
              <a:rPr lang="x-none" altLang="en-US" b="1"/>
              <a:t>OpenMP </a:t>
            </a:r>
            <a:r>
              <a:rPr lang="x-none" altLang="en-US"/>
              <a:t>(一套支持跨平台共享内存方式的多线程并发的编程API), and transforms it into the AMD GCN ISA. The project is based on LLVM (backend) + CLANG (front end). https://github.com/RadeonOpenCompute/hcc/wiki</a:t>
            </a:r>
            <a:endParaRPr lang="x-none" altLang="en-US"/>
          </a:p>
          <a:p>
            <a:endParaRPr lang="x-none" altLang="en-US"/>
          </a:p>
          <a:p>
            <a:r>
              <a:rPr lang="x-none" altLang="en-US"/>
              <a:t>Reference:</a:t>
            </a:r>
            <a:endParaRPr lang="x-none" altLang="en-US"/>
          </a:p>
          <a:p>
            <a:r>
              <a:rPr lang="x-none" altLang="en-US"/>
              <a:t>https://gpuopen.com/rocm-do-you-speaka-my-language/</a:t>
            </a:r>
            <a:endParaRPr lang="x-none" alt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x-none" altLang="zh-CN"/>
              <a:t>Reference:</a:t>
            </a:r>
            <a:endParaRPr lang="x-none" altLang="zh-CN"/>
          </a:p>
          <a:p>
            <a:r>
              <a:rPr lang="x-none" altLang="zh-CN"/>
              <a:t>https://www.khronos.org/assets/uploads/developers/library/2019-embedded-vision-summit/7%20OpenVX-Tutorials-AMD-Khronos-EVS-Workshop_May19.pdf</a:t>
            </a:r>
            <a:endParaRPr lang="x-none" altLang="zh-CN"/>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Radeon Loom使用AMDKhronos™OpenVX™开源计算视觉架构，可实时拼接多至24个4k x2k镜头、离线拼接多至31个8K x4K镜头拍摄到的画面。</a:t>
            </a:r>
            <a:endParaRPr lang="zh-CN" altLang="en-US" dirty="0"/>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https://gpuopen-professionalcompute-libraries.github.io/MIVisionX/apps/mivisionx_openvx_classifier/</a:t>
            </a:r>
            <a:endParaRPr lang="en-US"/>
          </a:p>
          <a:p>
            <a:r>
              <a:rPr lang="en-US"/>
              <a:t>https://github.com/srohit0/trafficVision#traffic-vision</a:t>
            </a:r>
            <a:endParaRPr 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a:p>
            <a:r>
              <a:rPr lang="en-US"/>
              <a:t>Models &amp; Operators currently supported</a:t>
            </a:r>
            <a:r>
              <a:rPr lang="x-none" altLang="en-US"/>
              <a:t>: </a:t>
            </a:r>
            <a:endParaRPr lang="x-none" altLang="en-US"/>
          </a:p>
          <a:p>
            <a:r>
              <a:rPr lang="en-US"/>
              <a:t>https://gpuopen-professionalcompute-libraries.github.io/MIVisionX/model_compiler/#mivisionx-runtime</a:t>
            </a:r>
            <a:endParaRPr 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1" y="2278742"/>
            <a:ext cx="10515600" cy="1855335"/>
          </a:xfrm>
        </p:spPr>
        <p:txBody>
          <a:bodyPr anchor="b"/>
          <a:lstStyle>
            <a:lvl1pPr algn="r">
              <a:defRPr sz="6000" b="1">
                <a:solidFill>
                  <a:schemeClr val="bg1"/>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838201" y="4134078"/>
            <a:ext cx="10515600" cy="712242"/>
          </a:xfrm>
        </p:spPr>
        <p:txBody>
          <a:bodyPr>
            <a:normAutofit/>
          </a:bodyPr>
          <a:lstStyle>
            <a:lvl1pPr marL="0" indent="0" algn="r">
              <a:buNone/>
              <a:defRPr sz="28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BC47A4-756D-490B-A52F-7D9E2C9FC05F}" type="slidenum">
              <a:rPr lang="zh-CN" altLang="en-US" smtClean="0"/>
            </a:fld>
            <a:endParaRPr lang="zh-CN" altLang="en-US"/>
          </a:p>
        </p:txBody>
      </p:sp>
      <p:sp>
        <p:nvSpPr>
          <p:cNvPr id="7" name="内容占位符 6"/>
          <p:cNvSpPr>
            <a:spLocks noGrp="1"/>
          </p:cNvSpPr>
          <p:nvPr>
            <p:ph sz="quarter" idx="13"/>
          </p:nvPr>
        </p:nvSpPr>
        <p:spPr>
          <a:xfrm>
            <a:off x="838200" y="529067"/>
            <a:ext cx="10515600" cy="557509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98729" y="1918041"/>
            <a:ext cx="9448720" cy="2005807"/>
          </a:xfrm>
        </p:spPr>
        <p:txBody>
          <a:bodyPr anchor="b"/>
          <a:lstStyle>
            <a:lvl1pPr>
              <a:defRPr sz="6000">
                <a:solidFill>
                  <a:schemeClr val="bg1"/>
                </a:solidFill>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1898729" y="3950836"/>
            <a:ext cx="9448720" cy="989123"/>
          </a:xfrm>
        </p:spPr>
        <p:txBody>
          <a:bodyPr>
            <a:normAutofit/>
          </a:bodyPr>
          <a:lstStyle>
            <a:lvl1pPr marL="0" indent="0">
              <a:buNone/>
              <a:defRPr sz="2800">
                <a:solidFill>
                  <a:schemeClr val="bg1">
                    <a:lumMod val="9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10" name="标题 9"/>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grpSp>
        <p:nvGrpSpPr>
          <p:cNvPr id="6" name="组合 5"/>
          <p:cNvGrpSpPr/>
          <p:nvPr userDrawn="1"/>
        </p:nvGrpSpPr>
        <p:grpSpPr>
          <a:xfrm rot="20648595">
            <a:off x="1545777" y="-144204"/>
            <a:ext cx="3526685" cy="6646864"/>
            <a:chOff x="3292476" y="5437188"/>
            <a:chExt cx="509588" cy="960438"/>
          </a:xfrm>
          <a:solidFill>
            <a:schemeClr val="accent1"/>
          </a:solidFill>
        </p:grpSpPr>
        <p:sp>
          <p:nvSpPr>
            <p:cNvPr id="7" name="Freeform 32"/>
            <p:cNvSpPr>
              <a:spLocks noEditPoints="1"/>
            </p:cNvSpPr>
            <p:nvPr/>
          </p:nvSpPr>
          <p:spPr bwMode="auto">
            <a:xfrm>
              <a:off x="3298826" y="5726113"/>
              <a:ext cx="492125" cy="671513"/>
            </a:xfrm>
            <a:custGeom>
              <a:avLst/>
              <a:gdLst>
                <a:gd name="T0" fmla="*/ 123 w 131"/>
                <a:gd name="T1" fmla="*/ 0 h 179"/>
                <a:gd name="T2" fmla="*/ 8 w 131"/>
                <a:gd name="T3" fmla="*/ 0 h 179"/>
                <a:gd name="T4" fmla="*/ 3 w 131"/>
                <a:gd name="T5" fmla="*/ 3 h 179"/>
                <a:gd name="T6" fmla="*/ 0 w 131"/>
                <a:gd name="T7" fmla="*/ 9 h 179"/>
                <a:gd name="T8" fmla="*/ 10 w 131"/>
                <a:gd name="T9" fmla="*/ 172 h 179"/>
                <a:gd name="T10" fmla="*/ 18 w 131"/>
                <a:gd name="T11" fmla="*/ 179 h 179"/>
                <a:gd name="T12" fmla="*/ 113 w 131"/>
                <a:gd name="T13" fmla="*/ 179 h 179"/>
                <a:gd name="T14" fmla="*/ 121 w 131"/>
                <a:gd name="T15" fmla="*/ 172 h 179"/>
                <a:gd name="T16" fmla="*/ 131 w 131"/>
                <a:gd name="T17" fmla="*/ 9 h 179"/>
                <a:gd name="T18" fmla="*/ 129 w 131"/>
                <a:gd name="T19" fmla="*/ 3 h 179"/>
                <a:gd name="T20" fmla="*/ 123 w 131"/>
                <a:gd name="T21" fmla="*/ 0 h 179"/>
                <a:gd name="T22" fmla="*/ 26 w 131"/>
                <a:gd name="T23" fmla="*/ 163 h 179"/>
                <a:gd name="T24" fmla="*/ 25 w 131"/>
                <a:gd name="T25" fmla="*/ 153 h 179"/>
                <a:gd name="T26" fmla="*/ 67 w 131"/>
                <a:gd name="T27" fmla="*/ 153 h 179"/>
                <a:gd name="T28" fmla="*/ 72 w 131"/>
                <a:gd name="T29" fmla="*/ 148 h 179"/>
                <a:gd name="T30" fmla="*/ 67 w 131"/>
                <a:gd name="T31" fmla="*/ 143 h 179"/>
                <a:gd name="T32" fmla="*/ 25 w 131"/>
                <a:gd name="T33" fmla="*/ 143 h 179"/>
                <a:gd name="T34" fmla="*/ 17 w 131"/>
                <a:gd name="T35" fmla="*/ 16 h 179"/>
                <a:gd name="T36" fmla="*/ 115 w 131"/>
                <a:gd name="T37" fmla="*/ 16 h 179"/>
                <a:gd name="T38" fmla="*/ 107 w 131"/>
                <a:gd name="T39" fmla="*/ 143 h 179"/>
                <a:gd name="T40" fmla="*/ 93 w 131"/>
                <a:gd name="T41" fmla="*/ 143 h 179"/>
                <a:gd name="T42" fmla="*/ 88 w 131"/>
                <a:gd name="T43" fmla="*/ 148 h 179"/>
                <a:gd name="T44" fmla="*/ 93 w 131"/>
                <a:gd name="T45" fmla="*/ 153 h 179"/>
                <a:gd name="T46" fmla="*/ 106 w 131"/>
                <a:gd name="T47" fmla="*/ 153 h 179"/>
                <a:gd name="T48" fmla="*/ 106 w 131"/>
                <a:gd name="T49" fmla="*/ 163 h 179"/>
                <a:gd name="T50" fmla="*/ 26 w 131"/>
                <a:gd name="T51" fmla="*/ 16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1" h="179">
                  <a:moveTo>
                    <a:pt x="123" y="0"/>
                  </a:moveTo>
                  <a:cubicBezTo>
                    <a:pt x="8" y="0"/>
                    <a:pt x="8" y="0"/>
                    <a:pt x="8" y="0"/>
                  </a:cubicBezTo>
                  <a:cubicBezTo>
                    <a:pt x="6" y="0"/>
                    <a:pt x="4" y="1"/>
                    <a:pt x="3" y="3"/>
                  </a:cubicBezTo>
                  <a:cubicBezTo>
                    <a:pt x="1" y="5"/>
                    <a:pt x="0" y="7"/>
                    <a:pt x="0" y="9"/>
                  </a:cubicBezTo>
                  <a:cubicBezTo>
                    <a:pt x="10" y="172"/>
                    <a:pt x="10" y="172"/>
                    <a:pt x="10" y="172"/>
                  </a:cubicBezTo>
                  <a:cubicBezTo>
                    <a:pt x="11" y="176"/>
                    <a:pt x="14" y="179"/>
                    <a:pt x="18" y="179"/>
                  </a:cubicBezTo>
                  <a:cubicBezTo>
                    <a:pt x="113" y="179"/>
                    <a:pt x="113" y="179"/>
                    <a:pt x="113" y="179"/>
                  </a:cubicBezTo>
                  <a:cubicBezTo>
                    <a:pt x="118" y="179"/>
                    <a:pt x="121" y="176"/>
                    <a:pt x="121" y="172"/>
                  </a:cubicBezTo>
                  <a:cubicBezTo>
                    <a:pt x="131" y="9"/>
                    <a:pt x="131" y="9"/>
                    <a:pt x="131" y="9"/>
                  </a:cubicBezTo>
                  <a:cubicBezTo>
                    <a:pt x="131" y="7"/>
                    <a:pt x="131" y="5"/>
                    <a:pt x="129" y="3"/>
                  </a:cubicBezTo>
                  <a:cubicBezTo>
                    <a:pt x="127" y="1"/>
                    <a:pt x="125" y="0"/>
                    <a:pt x="123" y="0"/>
                  </a:cubicBezTo>
                  <a:close/>
                  <a:moveTo>
                    <a:pt x="26" y="163"/>
                  </a:moveTo>
                  <a:cubicBezTo>
                    <a:pt x="25" y="153"/>
                    <a:pt x="25" y="153"/>
                    <a:pt x="25" y="153"/>
                  </a:cubicBezTo>
                  <a:cubicBezTo>
                    <a:pt x="67" y="153"/>
                    <a:pt x="67" y="153"/>
                    <a:pt x="67" y="153"/>
                  </a:cubicBezTo>
                  <a:cubicBezTo>
                    <a:pt x="70" y="153"/>
                    <a:pt x="72" y="151"/>
                    <a:pt x="72" y="148"/>
                  </a:cubicBezTo>
                  <a:cubicBezTo>
                    <a:pt x="72" y="145"/>
                    <a:pt x="70" y="143"/>
                    <a:pt x="67" y="143"/>
                  </a:cubicBezTo>
                  <a:cubicBezTo>
                    <a:pt x="25" y="143"/>
                    <a:pt x="25" y="143"/>
                    <a:pt x="25" y="143"/>
                  </a:cubicBezTo>
                  <a:cubicBezTo>
                    <a:pt x="17" y="16"/>
                    <a:pt x="17" y="16"/>
                    <a:pt x="17" y="16"/>
                  </a:cubicBezTo>
                  <a:cubicBezTo>
                    <a:pt x="115" y="16"/>
                    <a:pt x="115" y="16"/>
                    <a:pt x="115" y="16"/>
                  </a:cubicBezTo>
                  <a:cubicBezTo>
                    <a:pt x="107" y="143"/>
                    <a:pt x="107" y="143"/>
                    <a:pt x="107" y="143"/>
                  </a:cubicBezTo>
                  <a:cubicBezTo>
                    <a:pt x="93" y="143"/>
                    <a:pt x="93" y="143"/>
                    <a:pt x="93" y="143"/>
                  </a:cubicBezTo>
                  <a:cubicBezTo>
                    <a:pt x="90" y="143"/>
                    <a:pt x="88" y="145"/>
                    <a:pt x="88" y="148"/>
                  </a:cubicBezTo>
                  <a:cubicBezTo>
                    <a:pt x="88" y="151"/>
                    <a:pt x="90" y="153"/>
                    <a:pt x="93" y="153"/>
                  </a:cubicBezTo>
                  <a:cubicBezTo>
                    <a:pt x="106" y="153"/>
                    <a:pt x="106" y="153"/>
                    <a:pt x="106" y="153"/>
                  </a:cubicBezTo>
                  <a:cubicBezTo>
                    <a:pt x="106" y="163"/>
                    <a:pt x="106" y="163"/>
                    <a:pt x="106" y="163"/>
                  </a:cubicBezTo>
                  <a:lnTo>
                    <a:pt x="26" y="163"/>
                  </a:lnTo>
                  <a:close/>
                </a:path>
              </a:pathLst>
            </a:custGeom>
            <a:grpFill/>
            <a:ln>
              <a:noFill/>
            </a:ln>
          </p:spPr>
          <p:txBody>
            <a:bodyPr vert="horz" wrap="square" lIns="91440" tIns="45720" rIns="91440" bIns="45720" numCol="1" anchor="t" anchorCtr="0" compatLnSpc="1"/>
            <a:lstStyle/>
            <a:p>
              <a:endParaRPr lang="zh-CN" altLang="en-US"/>
            </a:p>
          </p:txBody>
        </p:sp>
        <p:sp>
          <p:nvSpPr>
            <p:cNvPr id="8" name="Freeform 33"/>
            <p:cNvSpPr/>
            <p:nvPr/>
          </p:nvSpPr>
          <p:spPr bwMode="auto">
            <a:xfrm>
              <a:off x="3292476" y="5437188"/>
              <a:ext cx="509588" cy="247650"/>
            </a:xfrm>
            <a:custGeom>
              <a:avLst/>
              <a:gdLst>
                <a:gd name="T0" fmla="*/ 128 w 136"/>
                <a:gd name="T1" fmla="*/ 50 h 66"/>
                <a:gd name="T2" fmla="*/ 116 w 136"/>
                <a:gd name="T3" fmla="*/ 50 h 66"/>
                <a:gd name="T4" fmla="*/ 116 w 136"/>
                <a:gd name="T5" fmla="*/ 47 h 66"/>
                <a:gd name="T6" fmla="*/ 108 w 136"/>
                <a:gd name="T7" fmla="*/ 39 h 66"/>
                <a:gd name="T8" fmla="*/ 74 w 136"/>
                <a:gd name="T9" fmla="*/ 39 h 66"/>
                <a:gd name="T10" fmla="*/ 68 w 136"/>
                <a:gd name="T11" fmla="*/ 15 h 66"/>
                <a:gd name="T12" fmla="*/ 64 w 136"/>
                <a:gd name="T13" fmla="*/ 11 h 66"/>
                <a:gd name="T14" fmla="*/ 11 w 136"/>
                <a:gd name="T15" fmla="*/ 0 h 66"/>
                <a:gd name="T16" fmla="*/ 5 w 136"/>
                <a:gd name="T17" fmla="*/ 4 h 66"/>
                <a:gd name="T18" fmla="*/ 9 w 136"/>
                <a:gd name="T19" fmla="*/ 11 h 66"/>
                <a:gd name="T20" fmla="*/ 58 w 136"/>
                <a:gd name="T21" fmla="*/ 21 h 66"/>
                <a:gd name="T22" fmla="*/ 63 w 136"/>
                <a:gd name="T23" fmla="*/ 39 h 66"/>
                <a:gd name="T24" fmla="*/ 27 w 136"/>
                <a:gd name="T25" fmla="*/ 39 h 66"/>
                <a:gd name="T26" fmla="*/ 19 w 136"/>
                <a:gd name="T27" fmla="*/ 47 h 66"/>
                <a:gd name="T28" fmla="*/ 20 w 136"/>
                <a:gd name="T29" fmla="*/ 50 h 66"/>
                <a:gd name="T30" fmla="*/ 8 w 136"/>
                <a:gd name="T31" fmla="*/ 50 h 66"/>
                <a:gd name="T32" fmla="*/ 0 w 136"/>
                <a:gd name="T33" fmla="*/ 58 h 66"/>
                <a:gd name="T34" fmla="*/ 8 w 136"/>
                <a:gd name="T35" fmla="*/ 66 h 66"/>
                <a:gd name="T36" fmla="*/ 128 w 136"/>
                <a:gd name="T37" fmla="*/ 66 h 66"/>
                <a:gd name="T38" fmla="*/ 136 w 136"/>
                <a:gd name="T39" fmla="*/ 58 h 66"/>
                <a:gd name="T40" fmla="*/ 128 w 136"/>
                <a:gd name="T41"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66">
                  <a:moveTo>
                    <a:pt x="128" y="50"/>
                  </a:moveTo>
                  <a:cubicBezTo>
                    <a:pt x="116" y="50"/>
                    <a:pt x="116" y="50"/>
                    <a:pt x="116" y="50"/>
                  </a:cubicBezTo>
                  <a:cubicBezTo>
                    <a:pt x="116" y="49"/>
                    <a:pt x="116" y="48"/>
                    <a:pt x="116" y="47"/>
                  </a:cubicBezTo>
                  <a:cubicBezTo>
                    <a:pt x="116" y="43"/>
                    <a:pt x="112" y="39"/>
                    <a:pt x="108" y="39"/>
                  </a:cubicBezTo>
                  <a:cubicBezTo>
                    <a:pt x="74" y="39"/>
                    <a:pt x="74" y="39"/>
                    <a:pt x="74" y="39"/>
                  </a:cubicBezTo>
                  <a:cubicBezTo>
                    <a:pt x="68" y="15"/>
                    <a:pt x="68" y="15"/>
                    <a:pt x="68" y="15"/>
                  </a:cubicBezTo>
                  <a:cubicBezTo>
                    <a:pt x="67" y="13"/>
                    <a:pt x="66" y="12"/>
                    <a:pt x="64" y="11"/>
                  </a:cubicBezTo>
                  <a:cubicBezTo>
                    <a:pt x="11" y="0"/>
                    <a:pt x="11" y="0"/>
                    <a:pt x="11" y="0"/>
                  </a:cubicBezTo>
                  <a:cubicBezTo>
                    <a:pt x="9" y="0"/>
                    <a:pt x="6" y="1"/>
                    <a:pt x="5" y="4"/>
                  </a:cubicBezTo>
                  <a:cubicBezTo>
                    <a:pt x="5" y="7"/>
                    <a:pt x="6" y="10"/>
                    <a:pt x="9" y="11"/>
                  </a:cubicBezTo>
                  <a:cubicBezTo>
                    <a:pt x="58" y="21"/>
                    <a:pt x="58" y="21"/>
                    <a:pt x="58" y="21"/>
                  </a:cubicBezTo>
                  <a:cubicBezTo>
                    <a:pt x="63" y="39"/>
                    <a:pt x="63" y="39"/>
                    <a:pt x="63" y="39"/>
                  </a:cubicBezTo>
                  <a:cubicBezTo>
                    <a:pt x="27" y="39"/>
                    <a:pt x="27" y="39"/>
                    <a:pt x="27" y="39"/>
                  </a:cubicBezTo>
                  <a:cubicBezTo>
                    <a:pt x="23" y="39"/>
                    <a:pt x="19" y="43"/>
                    <a:pt x="19" y="47"/>
                  </a:cubicBezTo>
                  <a:cubicBezTo>
                    <a:pt x="19" y="48"/>
                    <a:pt x="20" y="49"/>
                    <a:pt x="20" y="50"/>
                  </a:cubicBezTo>
                  <a:cubicBezTo>
                    <a:pt x="8" y="50"/>
                    <a:pt x="8" y="50"/>
                    <a:pt x="8" y="50"/>
                  </a:cubicBezTo>
                  <a:cubicBezTo>
                    <a:pt x="3" y="50"/>
                    <a:pt x="0" y="53"/>
                    <a:pt x="0" y="58"/>
                  </a:cubicBezTo>
                  <a:cubicBezTo>
                    <a:pt x="0" y="62"/>
                    <a:pt x="3" y="66"/>
                    <a:pt x="8" y="66"/>
                  </a:cubicBezTo>
                  <a:cubicBezTo>
                    <a:pt x="128" y="66"/>
                    <a:pt x="128" y="66"/>
                    <a:pt x="128" y="66"/>
                  </a:cubicBezTo>
                  <a:cubicBezTo>
                    <a:pt x="132" y="66"/>
                    <a:pt x="136" y="62"/>
                    <a:pt x="136" y="58"/>
                  </a:cubicBezTo>
                  <a:cubicBezTo>
                    <a:pt x="136" y="53"/>
                    <a:pt x="132" y="50"/>
                    <a:pt x="128" y="50"/>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2" name="Title 1"/>
          <p:cNvSpPr>
            <a:spLocks noGrp="1"/>
          </p:cNvSpPr>
          <p:nvPr>
            <p:ph type="title" hasCustomPrompt="1"/>
          </p:nvPr>
        </p:nvSpPr>
        <p:spPr>
          <a:xfrm>
            <a:off x="2847600" y="2768400"/>
            <a:ext cx="6494400" cy="1324800"/>
          </a:xfrm>
        </p:spPr>
        <p:txBody>
          <a:bodyPr>
            <a:normAutofit/>
          </a:bodyPr>
          <a:lstStyle>
            <a:lvl1pPr algn="ctr">
              <a:defRPr sz="8000" b="1">
                <a:solidFill>
                  <a:schemeClr val="tx1"/>
                </a:solidFill>
              </a:defRPr>
            </a:lvl1pPr>
          </a:lstStyle>
          <a:p>
            <a:r>
              <a:rPr lang="zh-CN" altLang="en-US" dirty="0"/>
              <a:t>编辑标题</a:t>
            </a:r>
            <a:endParaRPr lang="en-US" dirty="0"/>
          </a:p>
        </p:txBody>
      </p:sp>
      <p:sp>
        <p:nvSpPr>
          <p:cNvPr id="3" name="Date Placeholder 2"/>
          <p:cNvSpPr>
            <a:spLocks noGrp="1"/>
          </p:cNvSpPr>
          <p:nvPr>
            <p:ph type="dt" sz="half" idx="10"/>
          </p:nvPr>
        </p:nvSpPr>
        <p:spPr/>
        <p:txBody>
          <a:bodyPr>
            <a:normAutofit/>
          </a:bodyPr>
          <a:lstStyle/>
          <a:p>
            <a:fld id="{BE728006-41F6-4F42-A095-18D26DBC239B}" type="datetimeFigureOut">
              <a:rPr lang="zh-CN" altLang="en-US" smtClean="0"/>
            </a:fld>
            <a:endParaRPr lang="zh-CN" altLang="en-US"/>
          </a:p>
        </p:txBody>
      </p:sp>
      <p:sp>
        <p:nvSpPr>
          <p:cNvPr id="4" name="Footer Placeholder 3"/>
          <p:cNvSpPr>
            <a:spLocks noGrp="1"/>
          </p:cNvSpPr>
          <p:nvPr>
            <p:ph type="ftr" sz="quarter" idx="11"/>
          </p:nvPr>
        </p:nvSpPr>
        <p:spPr/>
        <p:txBody>
          <a:bodyPr>
            <a:normAutofit/>
          </a:bodyPr>
          <a:lstStyle/>
          <a:p>
            <a:endParaRPr lang="zh-CN" altLang="en-US"/>
          </a:p>
        </p:txBody>
      </p:sp>
      <p:sp>
        <p:nvSpPr>
          <p:cNvPr id="5" name="Slide Number Placeholder 4"/>
          <p:cNvSpPr>
            <a:spLocks noGrp="1"/>
          </p:cNvSpPr>
          <p:nvPr>
            <p:ph type="sldNum" sz="quarter" idx="12"/>
          </p:nvPr>
        </p:nvSpPr>
        <p:spPr/>
        <p:txBody>
          <a:bodyPr>
            <a:normAutofit/>
          </a:bodyPr>
          <a:lstStyle/>
          <a:p>
            <a:fld id="{FDAE3190-0170-4C55-8CF1-8139C91BB3F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8F9F8"/>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123200" y="1951200"/>
            <a:ext cx="9946800" cy="31752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123200" y="5439600"/>
            <a:ext cx="9169200" cy="1173600"/>
          </a:xfrm>
        </p:spPr>
        <p:txBody>
          <a:bodyPr>
            <a:normAutofit/>
          </a:bodyPr>
          <a:lstStyle>
            <a:lvl1pPr marL="0" indent="0">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8" name="标题 7"/>
          <p:cNvSpPr>
            <a:spLocks noGrp="1"/>
          </p:cNvSpPr>
          <p:nvPr>
            <p:ph type="title"/>
          </p:nvPr>
        </p:nvSpPr>
        <p:spPr>
          <a:xfrm>
            <a:off x="1422400" y="365126"/>
            <a:ext cx="9647600" cy="1028246"/>
          </a:xfrm>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63456" y="365125"/>
            <a:ext cx="1990344"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8324088"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3.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email">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22400" y="365126"/>
            <a:ext cx="9931400" cy="102824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FDAE3190-0170-4C55-8CF1-8139C91BB3F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p:titleStyle>
    <p:bodyStyle>
      <a:lvl1pPr marL="360045" indent="-360045" algn="just" defTabSz="914400" rtl="0" eaLnBrk="1" latinLnBrk="0" hangingPunct="1">
        <a:lnSpc>
          <a:spcPct val="130000"/>
        </a:lnSpc>
        <a:spcBef>
          <a:spcPts val="1200"/>
        </a:spcBef>
        <a:buFont typeface="Wingdings" panose="05000000000000000000" pitchFamily="2" charset="2"/>
        <a:buChar char="?"/>
        <a:defRPr sz="2400" kern="1200">
          <a:solidFill>
            <a:schemeClr val="accent1">
              <a:lumMod val="75000"/>
            </a:schemeClr>
          </a:solidFill>
          <a:latin typeface="+mn-lt"/>
          <a:ea typeface="+mn-ea"/>
          <a:cs typeface="+mn-cs"/>
        </a:defRPr>
      </a:lvl1pPr>
      <a:lvl2pPr marL="702945" indent="-342900" algn="just" defTabSz="914400" rtl="0" eaLnBrk="1" latinLnBrk="0" hangingPunct="1">
        <a:lnSpc>
          <a:spcPct val="120000"/>
        </a:lnSpc>
        <a:spcBef>
          <a:spcPts val="600"/>
        </a:spcBef>
        <a:buFont typeface="Arial" panose="020B0604020202020204" pitchFamily="34" charset="0"/>
        <a:buChar char="•"/>
        <a:defRPr sz="2000" kern="1200">
          <a:solidFill>
            <a:schemeClr val="accent1">
              <a:lumMod val="75000"/>
            </a:schemeClr>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emf"/><Relationship Id="rId1" Type="http://schemas.openxmlformats.org/officeDocument/2006/relationships/image" Target="../media/image16.emf"/></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4.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pPr algn="ctr"/>
            <a:r>
              <a:rPr lang="x-none" altLang="en-US" sz="4000" dirty="0">
                <a:solidFill>
                  <a:schemeClr val="tx1"/>
                </a:solidFill>
              </a:rPr>
              <a:t>Brief on AMD ROCm &amp; MIVisionX</a:t>
            </a:r>
            <a:endParaRPr lang="zh-CN" altLang="en-US" sz="4000" dirty="0">
              <a:solidFill>
                <a:schemeClr val="tx1"/>
              </a:solidFill>
            </a:endParaRPr>
          </a:p>
        </p:txBody>
      </p:sp>
      <p:sp>
        <p:nvSpPr>
          <p:cNvPr id="5" name="副标题 4"/>
          <p:cNvSpPr>
            <a:spLocks noGrp="1"/>
          </p:cNvSpPr>
          <p:nvPr>
            <p:ph type="subTitle" idx="1"/>
          </p:nvPr>
        </p:nvSpPr>
        <p:spPr>
          <a:xfrm>
            <a:off x="838201" y="4765268"/>
            <a:ext cx="10515600" cy="712242"/>
          </a:xfrm>
        </p:spPr>
        <p:txBody>
          <a:bodyPr/>
          <a:lstStyle/>
          <a:p>
            <a:r>
              <a:rPr lang="x-none" altLang="zh-CN" dirty="0"/>
              <a:t>Alan Zhang</a:t>
            </a:r>
            <a:endParaRPr lang="x-none"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x-none" altLang="en-US" sz="3600" dirty="0"/>
              <a:t>MIVisionX - AMD OpenVX &amp; OpenVX Extensions</a:t>
            </a:r>
            <a:r>
              <a:rPr lang="x-none" altLang="en-US" dirty="0"/>
              <a:t> </a:t>
            </a:r>
            <a:endParaRPr lang="zh-CN" altLang="en-US" dirty="0"/>
          </a:p>
        </p:txBody>
      </p:sp>
      <p:sp>
        <p:nvSpPr>
          <p:cNvPr id="3" name="内容占位符 2"/>
          <p:cNvSpPr>
            <a:spLocks noGrp="1"/>
          </p:cNvSpPr>
          <p:nvPr>
            <p:ph sz="half" idx="1"/>
          </p:nvPr>
        </p:nvSpPr>
        <p:spPr>
          <a:xfrm>
            <a:off x="838835" y="1670050"/>
            <a:ext cx="10876915" cy="4771390"/>
          </a:xfrm>
        </p:spPr>
        <p:txBody>
          <a:bodyPr>
            <a:normAutofit fontScale="95000"/>
          </a:bodyPr>
          <a:lstStyle/>
          <a:p>
            <a:pPr lvl="1"/>
            <a:r>
              <a:rPr lang="x-none" altLang="en-US" dirty="0">
                <a:sym typeface="+mn-ea"/>
              </a:rPr>
              <a:t>AMD OpenVX Core Lib</a:t>
            </a:r>
            <a:endParaRPr lang="x-none" altLang="en-US" dirty="0"/>
          </a:p>
          <a:p>
            <a:pPr lvl="1"/>
            <a:r>
              <a:rPr lang="x-none" altLang="en-US" dirty="0">
                <a:sym typeface="+mn-ea"/>
              </a:rPr>
              <a:t>vx_loomsl: Radeon LOOM stitching library for live 360 degree video applications</a:t>
            </a:r>
            <a:endParaRPr lang="x-none" altLang="en-US" dirty="0"/>
          </a:p>
          <a:p>
            <a:pPr lvl="1"/>
            <a:r>
              <a:rPr lang="x-none" altLang="en-US" dirty="0">
                <a:sym typeface="+mn-ea"/>
              </a:rPr>
              <a:t>vx_nn: OpenVX neural network module that was built on top of MIOpen (i.e. AMD's cuDNN)</a:t>
            </a:r>
            <a:endParaRPr lang="x-none" altLang="en-US" dirty="0"/>
          </a:p>
          <a:p>
            <a:pPr lvl="1"/>
            <a:r>
              <a:rPr lang="x-none" altLang="en-US" dirty="0">
                <a:sym typeface="+mn-ea"/>
              </a:rPr>
              <a:t>vx_opencv: OpenVX module that implemented a mechanism to access OpenCV functionality as OpenVX kernels</a:t>
            </a:r>
            <a:endParaRPr lang="x-none" altLang="en-US" dirty="0"/>
          </a:p>
          <a:p>
            <a:pPr lvl="1"/>
            <a:r>
              <a:rPr lang="x-none" altLang="en-US" dirty="0">
                <a:sym typeface="+mn-ea"/>
              </a:rPr>
              <a:t>vx_winml: OpenVX module that implemented a mechanism to access Windows Machine Learning(WinML) functionality as OpenVX kernels</a:t>
            </a:r>
            <a:endParaRPr lang="x-none" altLang="en-US" dirty="0"/>
          </a:p>
          <a:p>
            <a:pPr lvl="1"/>
            <a:r>
              <a:rPr lang="x-none" altLang="en-US" dirty="0">
                <a:sym typeface="+mn-ea"/>
              </a:rPr>
              <a:t>Runtime OS: Windows w/ OpenCL SDK, Linux w/ ROCm</a:t>
            </a:r>
            <a:endParaRPr lang="x-none" altLang="en-US" dirty="0">
              <a:sym typeface="+mn-ea"/>
            </a:endParaRPr>
          </a:p>
          <a:p>
            <a:pPr lvl="1"/>
            <a:r>
              <a:rPr lang="x-none" altLang="en-US" dirty="0"/>
              <a:t>Hardware Configuration: CPU: SSE4.1 or above CPU, 64-bit; GPU: Radeon Professional Graphics Cards or Vega Family of Products (16GB required for vx_loomsl and vx_nn libraries) </a:t>
            </a:r>
            <a:endParaRPr lang="x-none"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35965"/>
          </a:xfrm>
        </p:spPr>
        <p:txBody>
          <a:bodyPr>
            <a:normAutofit fontScale="90000"/>
          </a:bodyPr>
          <a:lstStyle/>
          <a:p>
            <a:r>
              <a:rPr lang="x-none" altLang="en-US" sz="3600"/>
              <a:t>MIVisionX - Applications Based on AMD OpenVX</a:t>
            </a:r>
            <a:endParaRPr lang="x-none" altLang="en-US" sz="3600"/>
          </a:p>
        </p:txBody>
      </p:sp>
      <p:sp>
        <p:nvSpPr>
          <p:cNvPr id="3" name="Content Placeholder 2"/>
          <p:cNvSpPr>
            <a:spLocks noGrp="1"/>
          </p:cNvSpPr>
          <p:nvPr>
            <p:ph sz="half" idx="1"/>
          </p:nvPr>
        </p:nvSpPr>
        <p:spPr/>
        <p:txBody>
          <a:bodyPr>
            <a:normAutofit fontScale="57500" lnSpcReduction="20000"/>
          </a:bodyPr>
          <a:lstStyle/>
          <a:p>
            <a:r>
              <a:rPr lang="en-US"/>
              <a:t>Cloud Inference Application: This sample application does inference using a client-server system.</a:t>
            </a:r>
            <a:endParaRPr lang="en-US"/>
          </a:p>
          <a:p>
            <a:r>
              <a:rPr lang="en-US"/>
              <a:t>Digit Test: This sample application is used to recognize hand written digits.</a:t>
            </a:r>
            <a:endParaRPr lang="en-US"/>
          </a:p>
          <a:p>
            <a:r>
              <a:rPr lang="en-US"/>
              <a:t>MIVisionX OpenVX Classsification: This sample application shows how to run supported pre-trained caffe models with MIVisionX RunTime.</a:t>
            </a:r>
            <a:endParaRPr lang="en-US"/>
          </a:p>
          <a:p>
            <a:r>
              <a:rPr lang="en-US"/>
              <a:t>MIVisionX WinML Classification: This sample application shows how to run supported ONNX models with MIVisionX RunTime on Windows.</a:t>
            </a:r>
            <a:endParaRPr lang="en-US"/>
          </a:p>
          <a:p>
            <a:r>
              <a:rPr lang="en-US"/>
              <a:t>MIVisionX WinML YoloV2: This sample application shows how to run tiny yolov2(20 classes) with MIVisionX RunTime on Windows.</a:t>
            </a:r>
            <a:endParaRPr lang="en-US"/>
          </a:p>
          <a:p>
            <a:r>
              <a:rPr lang="en-US"/>
              <a:t>External Applications</a:t>
            </a:r>
            <a:endParaRPr lang="en-US"/>
          </a:p>
        </p:txBody>
      </p:sp>
      <p:pic>
        <p:nvPicPr>
          <p:cNvPr id="5" name="Content Placeholder 4"/>
          <p:cNvPicPr>
            <a:picLocks noGrp="1" noChangeAspect="1"/>
          </p:cNvPicPr>
          <p:nvPr>
            <p:ph sz="half" idx="2"/>
          </p:nvPr>
        </p:nvPicPr>
        <p:blipFill>
          <a:blip r:embed="rId1"/>
          <a:stretch>
            <a:fillRect/>
          </a:stretch>
        </p:blipFill>
        <p:spPr>
          <a:xfrm>
            <a:off x="6606540" y="4774566"/>
            <a:ext cx="2453005" cy="2002791"/>
          </a:xfrm>
          <a:prstGeom prst="rect">
            <a:avLst/>
          </a:prstGeom>
        </p:spPr>
      </p:pic>
      <p:pic>
        <p:nvPicPr>
          <p:cNvPr id="6" name="Picture 5"/>
          <p:cNvPicPr>
            <a:picLocks noChangeAspect="1"/>
          </p:cNvPicPr>
          <p:nvPr/>
        </p:nvPicPr>
        <p:blipFill>
          <a:blip r:embed="rId2"/>
          <a:stretch>
            <a:fillRect/>
          </a:stretch>
        </p:blipFill>
        <p:spPr>
          <a:xfrm>
            <a:off x="6581141" y="1372871"/>
            <a:ext cx="5290185" cy="33064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84225"/>
          </a:xfrm>
        </p:spPr>
        <p:txBody>
          <a:bodyPr>
            <a:normAutofit fontScale="90000"/>
          </a:bodyPr>
          <a:lstStyle/>
          <a:p>
            <a:r>
              <a:rPr lang="x-none" altLang="en-US" sz="3600"/>
              <a:t>MIVisionX - AMD OpenVX Client/Server Demo App</a:t>
            </a:r>
            <a:endParaRPr lang="x-none" altLang="en-US" sz="3600"/>
          </a:p>
        </p:txBody>
      </p:sp>
      <p:pic>
        <p:nvPicPr>
          <p:cNvPr id="5" name="Content Placeholder 4"/>
          <p:cNvPicPr>
            <a:picLocks noGrp="1" noChangeAspect="1"/>
          </p:cNvPicPr>
          <p:nvPr>
            <p:ph sz="half" idx="2"/>
          </p:nvPr>
        </p:nvPicPr>
        <p:blipFill>
          <a:blip r:embed="rId1"/>
          <a:stretch>
            <a:fillRect/>
          </a:stretch>
        </p:blipFill>
        <p:spPr>
          <a:xfrm>
            <a:off x="6334760" y="1825626"/>
            <a:ext cx="4855845" cy="4351655"/>
          </a:xfrm>
          <a:prstGeom prst="rect">
            <a:avLst/>
          </a:prstGeom>
        </p:spPr>
      </p:pic>
      <p:pic>
        <p:nvPicPr>
          <p:cNvPr id="6" name="Content Placeholder 5"/>
          <p:cNvPicPr>
            <a:picLocks noGrp="1" noChangeAspect="1"/>
          </p:cNvPicPr>
          <p:nvPr>
            <p:ph sz="half" idx="1"/>
          </p:nvPr>
        </p:nvPicPr>
        <p:blipFill>
          <a:blip r:embed="rId2"/>
          <a:stretch>
            <a:fillRect/>
          </a:stretch>
        </p:blipFill>
        <p:spPr>
          <a:xfrm>
            <a:off x="838200" y="2451735"/>
            <a:ext cx="5181600" cy="30988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245228"/>
            <a:ext cx="11248101" cy="697627"/>
          </a:xfrm>
        </p:spPr>
        <p:txBody>
          <a:bodyPr>
            <a:normAutofit/>
          </a:bodyPr>
          <a:lstStyle/>
          <a:p>
            <a:r>
              <a:rPr lang="x-none" altLang="en-US" sz="3600" dirty="0"/>
              <a:t>MIVisionX - </a:t>
            </a:r>
            <a:r>
              <a:rPr lang="en-US" sz="3600" dirty="0"/>
              <a:t>Neural Net Model Compiler &amp; Optimizer</a:t>
            </a:r>
            <a:endParaRPr lang="en-US" sz="3600" dirty="0"/>
          </a:p>
        </p:txBody>
      </p:sp>
      <p:sp>
        <p:nvSpPr>
          <p:cNvPr id="3" name="Content Placeholder 2"/>
          <p:cNvSpPr>
            <a:spLocks noGrp="1"/>
          </p:cNvSpPr>
          <p:nvPr>
            <p:ph sz="half" idx="1"/>
          </p:nvPr>
        </p:nvSpPr>
        <p:spPr>
          <a:xfrm>
            <a:off x="591185" y="1258570"/>
            <a:ext cx="5798820" cy="5410200"/>
          </a:xfrm>
        </p:spPr>
        <p:txBody>
          <a:bodyPr>
            <a:normAutofit fontScale="60000" lnSpcReduction="20000"/>
          </a:bodyPr>
          <a:lstStyle/>
          <a:p>
            <a:pPr fontAlgn="auto">
              <a:lnSpc>
                <a:spcPct val="150000"/>
              </a:lnSpc>
            </a:pPr>
            <a:r>
              <a:rPr lang="en-US" dirty="0"/>
              <a:t>Neural Net Model Compiler &amp; Optimizer converts pre-trained neural network models to </a:t>
            </a:r>
            <a:r>
              <a:rPr lang="en-US" dirty="0" err="1"/>
              <a:t>MIVisionX</a:t>
            </a:r>
            <a:r>
              <a:rPr lang="en-US" dirty="0"/>
              <a:t> runtime code for optimized inference.</a:t>
            </a:r>
            <a:endParaRPr lang="en-US" dirty="0"/>
          </a:p>
          <a:p>
            <a:pPr fontAlgn="auto">
              <a:lnSpc>
                <a:spcPct val="150000"/>
              </a:lnSpc>
            </a:pPr>
            <a:r>
              <a:rPr lang="en-US" dirty="0" err="1"/>
              <a:t>MIVisionX</a:t>
            </a:r>
            <a:r>
              <a:rPr lang="en-US" dirty="0"/>
              <a:t> </a:t>
            </a:r>
            <a:r>
              <a:rPr lang="en-US" dirty="0" err="1"/>
              <a:t>RunTime</a:t>
            </a:r>
            <a:r>
              <a:rPr lang="x-none" altLang="en-US" dirty="0"/>
              <a:t>: AMD OpenVX + OpenCV-Interop Kernels</a:t>
            </a:r>
            <a:endParaRPr lang="x-none" altLang="en-US" dirty="0"/>
          </a:p>
          <a:p>
            <a:pPr fontAlgn="auto">
              <a:lnSpc>
                <a:spcPct val="150000"/>
              </a:lnSpc>
            </a:pPr>
            <a:r>
              <a:rPr lang="en-US" dirty="0"/>
              <a:t>Pre-requisites</a:t>
            </a:r>
            <a:r>
              <a:rPr lang="x-none" altLang="en-US" dirty="0"/>
              <a:t>: Install ROCm, and MIVisionX, numpy, onnx, nnef-parser</a:t>
            </a:r>
            <a:endParaRPr lang="x-none" altLang="en-US" dirty="0"/>
          </a:p>
          <a:p>
            <a:pPr fontAlgn="auto">
              <a:lnSpc>
                <a:spcPct val="150000"/>
              </a:lnSpc>
            </a:pPr>
            <a:r>
              <a:rPr lang="en-US" dirty="0"/>
              <a:t>Model Compiler &amp; Optimizer Usage</a:t>
            </a:r>
            <a:endParaRPr lang="en-US" dirty="0"/>
          </a:p>
          <a:p>
            <a:pPr lvl="1" fontAlgn="auto">
              <a:lnSpc>
                <a:spcPct val="150000"/>
              </a:lnSpc>
            </a:pPr>
            <a:r>
              <a:rPr lang="en-US" dirty="0"/>
              <a:t>Step 1 - Convert Pre-trained model to AMD NNIR</a:t>
            </a:r>
            <a:r>
              <a:rPr lang="x-none" altLang="en-US" dirty="0"/>
              <a:t>, pre-trained models can be Caffe, ONNX, NNEF;</a:t>
            </a:r>
            <a:endParaRPr lang="x-none" altLang="en-US" dirty="0"/>
          </a:p>
          <a:p>
            <a:pPr lvl="1" fontAlgn="auto">
              <a:lnSpc>
                <a:spcPct val="150000"/>
              </a:lnSpc>
            </a:pPr>
            <a:r>
              <a:rPr lang="en-US" dirty="0"/>
              <a:t>Step 2 - Apply Optimizations</a:t>
            </a:r>
            <a:endParaRPr lang="en-US" dirty="0"/>
          </a:p>
          <a:p>
            <a:pPr lvl="2" fontAlgn="auto">
              <a:lnSpc>
                <a:spcPct val="150000"/>
              </a:lnSpc>
            </a:pPr>
            <a:r>
              <a:rPr lang="x-none" altLang="en-US" dirty="0"/>
              <a:t>Update batch size in AMD NNIR model</a:t>
            </a:r>
            <a:endParaRPr lang="x-none" altLang="en-US" dirty="0"/>
          </a:p>
          <a:p>
            <a:pPr lvl="2" fontAlgn="auto">
              <a:lnSpc>
                <a:spcPct val="150000"/>
              </a:lnSpc>
            </a:pPr>
            <a:r>
              <a:rPr lang="x-none" altLang="en-US" dirty="0"/>
              <a:t>Fuse operations in AMD NNIR model</a:t>
            </a:r>
            <a:endParaRPr lang="x-none" altLang="en-US" dirty="0"/>
          </a:p>
          <a:p>
            <a:pPr lvl="2" fontAlgn="auto">
              <a:lnSpc>
                <a:spcPct val="150000"/>
              </a:lnSpc>
            </a:pPr>
            <a:r>
              <a:rPr lang="x-none" altLang="en-US" dirty="0"/>
              <a:t>Quantize the model to float 16</a:t>
            </a:r>
            <a:endParaRPr lang="x-none" altLang="en-US" dirty="0"/>
          </a:p>
          <a:p>
            <a:pPr lvl="2" fontAlgn="auto">
              <a:lnSpc>
                <a:spcPct val="150000"/>
              </a:lnSpc>
            </a:pPr>
            <a:r>
              <a:rPr lang="x-none" altLang="en-US" dirty="0"/>
              <a:t>Workaround groups using slice and concat operations in AMD NNIR model</a:t>
            </a:r>
            <a:endParaRPr lang="x-none" altLang="en-US" dirty="0"/>
          </a:p>
          <a:p>
            <a:pPr lvl="1" fontAlgn="auto">
              <a:lnSpc>
                <a:spcPct val="150000"/>
              </a:lnSpc>
            </a:pPr>
            <a:r>
              <a:rPr lang="x-none" altLang="en-US" dirty="0"/>
              <a:t>Step 3 - Convert AMD NNIR to OpenVX C code </a:t>
            </a:r>
            <a:r>
              <a:rPr lang="en-US" altLang="x-none" dirty="0"/>
              <a:t>w/ nnir_to_openvx.py</a:t>
            </a:r>
            <a:endParaRPr lang="en-US" dirty="0"/>
          </a:p>
        </p:txBody>
      </p:sp>
      <p:pic>
        <p:nvPicPr>
          <p:cNvPr id="6" name="Content Placeholder 5"/>
          <p:cNvPicPr>
            <a:picLocks noGrp="1" noChangeAspect="1"/>
          </p:cNvPicPr>
          <p:nvPr>
            <p:ph sz="half" idx="2"/>
          </p:nvPr>
        </p:nvPicPr>
        <p:blipFill>
          <a:blip r:embed="rId1"/>
          <a:stretch>
            <a:fillRect/>
          </a:stretch>
        </p:blipFill>
        <p:spPr>
          <a:xfrm>
            <a:off x="6842125" y="1798955"/>
            <a:ext cx="5136515" cy="39662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MIVisionX </a:t>
            </a:r>
            <a:r>
              <a:rPr lang="x-none" altLang="en-US"/>
              <a:t>- </a:t>
            </a:r>
            <a:r>
              <a:rPr lang="en-US"/>
              <a:t>Toolkit</a:t>
            </a:r>
            <a:endParaRPr lang="en-US"/>
          </a:p>
        </p:txBody>
      </p:sp>
      <p:sp>
        <p:nvSpPr>
          <p:cNvPr id="3" name="Content Placeholder 2"/>
          <p:cNvSpPr>
            <a:spLocks noGrp="1"/>
          </p:cNvSpPr>
          <p:nvPr>
            <p:ph sz="half" idx="1"/>
          </p:nvPr>
        </p:nvSpPr>
        <p:spPr>
          <a:xfrm>
            <a:off x="838835" y="1826897"/>
            <a:ext cx="4945380" cy="4351655"/>
          </a:xfrm>
        </p:spPr>
        <p:txBody>
          <a:bodyPr>
            <a:normAutofit fontScale="87500" lnSpcReduction="20000"/>
          </a:bodyPr>
          <a:lstStyle/>
          <a:p>
            <a:r>
              <a:rPr lang="en-US"/>
              <a:t>AMD MIVisionX Toolkit, is a comprehensive set of help tools for neural net creation, development, training and deployment.</a:t>
            </a:r>
            <a:endParaRPr lang="en-US"/>
          </a:p>
          <a:p>
            <a:r>
              <a:rPr lang="x-none" altLang="en-US"/>
              <a:t>Output result</a:t>
            </a:r>
            <a:endParaRPr lang="x-none" altLang="en-US"/>
          </a:p>
          <a:p>
            <a:pPr lvl="1"/>
            <a:r>
              <a:rPr lang="x-none" altLang="en-US"/>
              <a:t>Overall Summary</a:t>
            </a:r>
            <a:endParaRPr lang="x-none" altLang="en-US"/>
          </a:p>
          <a:p>
            <a:pPr lvl="1"/>
            <a:r>
              <a:rPr lang="x-none" altLang="en-US"/>
              <a:t>Graphsgraph</a:t>
            </a:r>
            <a:endParaRPr lang="x-none" altLang="en-US"/>
          </a:p>
          <a:p>
            <a:pPr lvl="1"/>
            <a:r>
              <a:rPr lang="x-none" altLang="en-US"/>
              <a:t>Labels</a:t>
            </a:r>
            <a:endParaRPr lang="x-none" altLang="en-US"/>
          </a:p>
          <a:p>
            <a:pPr lvl="1"/>
            <a:r>
              <a:rPr lang="x-none" altLang="en-US"/>
              <a:t>Image Results</a:t>
            </a:r>
            <a:endParaRPr lang="x-none" altLang="en-US"/>
          </a:p>
          <a:p>
            <a:pPr lvl="1"/>
            <a:r>
              <a:rPr lang="x-none" altLang="en-US"/>
              <a:t>Compare</a:t>
            </a:r>
            <a:endParaRPr lang="x-none" altLang="en-US"/>
          </a:p>
          <a:p>
            <a:pPr lvl="1"/>
            <a:r>
              <a:rPr lang="x-none" altLang="en-US"/>
              <a:t>Model Score</a:t>
            </a:r>
            <a:endParaRPr lang="x-none" altLang="en-US"/>
          </a:p>
        </p:txBody>
      </p:sp>
      <p:pic>
        <p:nvPicPr>
          <p:cNvPr id="5" name="Content Placeholder 4"/>
          <p:cNvPicPr>
            <a:picLocks noGrp="1" noChangeAspect="1"/>
          </p:cNvPicPr>
          <p:nvPr>
            <p:ph sz="half" idx="2"/>
          </p:nvPr>
        </p:nvPicPr>
        <p:blipFill>
          <a:blip r:embed="rId1"/>
          <a:stretch>
            <a:fillRect/>
          </a:stretch>
        </p:blipFill>
        <p:spPr>
          <a:xfrm>
            <a:off x="6191251" y="2002791"/>
            <a:ext cx="5816600" cy="40868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MIVisionX - </a:t>
            </a:r>
            <a:r>
              <a:rPr lang="en-US"/>
              <a:t>Utilities</a:t>
            </a:r>
            <a:endParaRPr lang="en-US"/>
          </a:p>
        </p:txBody>
      </p:sp>
      <p:sp>
        <p:nvSpPr>
          <p:cNvPr id="3" name="Content Placeholder 2"/>
          <p:cNvSpPr>
            <a:spLocks noGrp="1"/>
          </p:cNvSpPr>
          <p:nvPr>
            <p:ph sz="half" idx="1"/>
          </p:nvPr>
        </p:nvSpPr>
        <p:spPr>
          <a:xfrm>
            <a:off x="838837" y="1826262"/>
            <a:ext cx="10644505" cy="4351655"/>
          </a:xfrm>
        </p:spPr>
        <p:txBody>
          <a:bodyPr>
            <a:normAutofit fontScale="90000"/>
          </a:bodyPr>
          <a:lstStyle/>
          <a:p>
            <a:r>
              <a:rPr lang="en-US"/>
              <a:t>inference_generator: generate inference library from pre-trained CAFFE models</a:t>
            </a:r>
            <a:endParaRPr lang="en-US"/>
          </a:p>
          <a:p>
            <a:pPr lvl="1"/>
            <a:r>
              <a:rPr lang="en-US"/>
              <a:t>caffe2openvx: Convert a pre-trained CAFFE model into a C library for use by applications.</a:t>
            </a:r>
            <a:endParaRPr lang="en-US"/>
          </a:p>
          <a:p>
            <a:r>
              <a:rPr lang="en-US"/>
              <a:t>loom_shell: an interpreter to prototype 360 degree video stitching applications using a script</a:t>
            </a:r>
            <a:r>
              <a:rPr lang="x-none" altLang="en-US"/>
              <a:t>.It provides direct access to Live Stitch API by encapsulating the calls to enable rapid prototyping. </a:t>
            </a:r>
            <a:endParaRPr lang="x-none" altLang="en-US"/>
          </a:p>
          <a:p>
            <a:r>
              <a:rPr lang="en-US"/>
              <a:t>RunVX: command-line utility to execute OpenVX graph described in GDF text file</a:t>
            </a:r>
            <a:endParaRPr lang="en-US"/>
          </a:p>
          <a:p>
            <a:r>
              <a:rPr lang="en-US"/>
              <a:t>RunCL: command-line utility to build, execute, and debug OpenCL programs</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Backup</a:t>
            </a:r>
            <a:endParaRPr lang="x-none"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814070"/>
          </a:xfrm>
        </p:spPr>
        <p:txBody>
          <a:bodyPr/>
          <a:lstStyle/>
          <a:p>
            <a:r>
              <a:rPr lang="x-none" altLang="en-US"/>
              <a:t>AMD Graphics Core Next</a:t>
            </a:r>
            <a:endParaRPr lang="x-none" altLang="en-US"/>
          </a:p>
        </p:txBody>
      </p:sp>
      <p:sp>
        <p:nvSpPr>
          <p:cNvPr id="3" name="Content Placeholder 2"/>
          <p:cNvSpPr>
            <a:spLocks noGrp="1"/>
          </p:cNvSpPr>
          <p:nvPr>
            <p:ph sz="half" idx="1"/>
          </p:nvPr>
        </p:nvSpPr>
        <p:spPr>
          <a:xfrm>
            <a:off x="838200" y="1494790"/>
            <a:ext cx="5808980" cy="5053330"/>
          </a:xfrm>
        </p:spPr>
        <p:txBody>
          <a:bodyPr>
            <a:normAutofit fontScale="80000" lnSpcReduction="10000"/>
          </a:bodyPr>
          <a:lstStyle/>
          <a:p>
            <a:r>
              <a:rPr lang="en-US"/>
              <a:t>GCN is a RISC SIMD (or rather SIMT) microarchitecture</a:t>
            </a:r>
            <a:r>
              <a:rPr lang="x-none" altLang="en-US"/>
              <a:t>, it has been developed GCN 5th ISA, and Vega ISA.</a:t>
            </a:r>
            <a:endParaRPr lang="x-none" altLang="en-US"/>
          </a:p>
          <a:p>
            <a:r>
              <a:rPr lang="x-none" altLang="en-US"/>
              <a:t>Highlight GCN 5th Design</a:t>
            </a:r>
            <a:endParaRPr lang="x-none" altLang="en-US"/>
          </a:p>
          <a:p>
            <a:pPr lvl="1"/>
            <a:r>
              <a:rPr lang="x-none" altLang="en-US"/>
              <a:t>Increase instructions per clock, higher clock speeds, support for HBM2, a larger memory address space</a:t>
            </a:r>
            <a:endParaRPr lang="x-none" altLang="en-US"/>
          </a:p>
          <a:p>
            <a:pPr lvl="1"/>
            <a:r>
              <a:rPr lang="x-none" altLang="en-US"/>
              <a:t>Discrete GFX chipsets integrates "HBCC (High Bandwidth Cache Controller)", not in APU</a:t>
            </a:r>
            <a:endParaRPr lang="x-none" altLang="en-US"/>
          </a:p>
          <a:p>
            <a:pPr lvl="1"/>
            <a:r>
              <a:rPr lang="x-none" altLang="en-US"/>
              <a:t>Stream processors support </a:t>
            </a:r>
            <a:r>
              <a:rPr lang="x-none" altLang="en-US" b="1"/>
              <a:t>Rapid Pack Math</a:t>
            </a:r>
            <a:r>
              <a:rPr lang="x-none" altLang="en-US"/>
              <a:t> </a:t>
            </a:r>
            <a:r>
              <a:rPr lang="en-US" altLang="x-none" b="1"/>
              <a:t>T</a:t>
            </a:r>
            <a:r>
              <a:rPr lang="x-none" altLang="en-US" b="1"/>
              <a:t>echnology</a:t>
            </a:r>
            <a:r>
              <a:rPr lang="x-none" altLang="en-US"/>
              <a:t> for 8-bit, 16-bit, and 32-bit numbers</a:t>
            </a:r>
            <a:endParaRPr lang="x-none" altLang="en-US"/>
          </a:p>
          <a:p>
            <a:pPr lvl="1"/>
            <a:r>
              <a:rPr lang="x-none" altLang="en-US"/>
              <a:t>All GCN 5th generation GPUs support half-precision floating-point (FP16) calculations which is double of FP32 performance.</a:t>
            </a:r>
            <a:endParaRPr lang="x-none" altLang="en-US"/>
          </a:p>
          <a:p>
            <a:pPr lvl="1"/>
            <a:r>
              <a:rPr lang="x-none" altLang="en-US"/>
              <a:t>Primitive Shaders</a:t>
            </a:r>
            <a:endParaRPr lang="x-none" altLang="en-US"/>
          </a:p>
          <a:p>
            <a:endParaRPr lang="x-none" altLang="en-US"/>
          </a:p>
          <a:p>
            <a:endParaRPr lang="en-US"/>
          </a:p>
        </p:txBody>
      </p:sp>
      <p:pic>
        <p:nvPicPr>
          <p:cNvPr id="5" name="Content Placeholder 4"/>
          <p:cNvPicPr>
            <a:picLocks noGrp="1" noChangeAspect="1"/>
          </p:cNvPicPr>
          <p:nvPr>
            <p:ph sz="half" idx="2"/>
          </p:nvPr>
        </p:nvPicPr>
        <p:blipFill>
          <a:blip r:embed="rId1"/>
          <a:stretch>
            <a:fillRect/>
          </a:stretch>
        </p:blipFill>
        <p:spPr>
          <a:xfrm>
            <a:off x="7206615" y="1825625"/>
            <a:ext cx="4636135" cy="4351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760"/>
            <a:ext cx="9931400" cy="608965"/>
          </a:xfrm>
        </p:spPr>
        <p:txBody>
          <a:bodyPr>
            <a:normAutofit fontScale="90000"/>
          </a:bodyPr>
          <a:lstStyle/>
          <a:p>
            <a:r>
              <a:rPr lang="x-none" altLang="en-US"/>
              <a:t>Vega Series Processor</a:t>
            </a:r>
            <a:endParaRPr lang="x-none" altLang="en-US"/>
          </a:p>
        </p:txBody>
      </p:sp>
      <p:pic>
        <p:nvPicPr>
          <p:cNvPr id="5" name="Content Placeholder 4"/>
          <p:cNvPicPr>
            <a:picLocks noGrp="1" noChangeAspect="1"/>
          </p:cNvPicPr>
          <p:nvPr>
            <p:ph sz="half" idx="1"/>
          </p:nvPr>
        </p:nvPicPr>
        <p:blipFill>
          <a:blip r:embed="rId1"/>
          <a:stretch>
            <a:fillRect/>
          </a:stretch>
        </p:blipFill>
        <p:spPr>
          <a:xfrm>
            <a:off x="6797040" y="1783080"/>
            <a:ext cx="5181600" cy="3419475"/>
          </a:xfrm>
          <a:prstGeom prst="rect">
            <a:avLst/>
          </a:prstGeom>
        </p:spPr>
      </p:pic>
      <p:sp>
        <p:nvSpPr>
          <p:cNvPr id="6" name="Content Placeholder 5"/>
          <p:cNvSpPr>
            <a:spLocks noGrp="1"/>
          </p:cNvSpPr>
          <p:nvPr>
            <p:ph sz="half" idx="2"/>
          </p:nvPr>
        </p:nvSpPr>
        <p:spPr>
          <a:xfrm>
            <a:off x="518160" y="1171575"/>
            <a:ext cx="5974080" cy="5517515"/>
          </a:xfrm>
        </p:spPr>
        <p:txBody>
          <a:bodyPr>
            <a:normAutofit fontScale="72500" lnSpcReduction="20000"/>
          </a:bodyPr>
          <a:lstStyle/>
          <a:p>
            <a:r>
              <a:rPr lang="en-US"/>
              <a:t>The DPP array is the heart of the GCN processor. The array is organized as a set of compute unit </a:t>
            </a:r>
            <a:r>
              <a:rPr lang="x-none" altLang="en-US"/>
              <a:t>(CU) </a:t>
            </a:r>
            <a:r>
              <a:rPr lang="en-US"/>
              <a:t>pipelines operat</a:t>
            </a:r>
            <a:r>
              <a:rPr lang="x-none" altLang="en-US"/>
              <a:t>ing</a:t>
            </a:r>
            <a:r>
              <a:rPr lang="en-US"/>
              <a:t> in parallel on streams of floating-point or integer data.</a:t>
            </a:r>
            <a:endParaRPr lang="en-US"/>
          </a:p>
          <a:p>
            <a:r>
              <a:rPr lang="en-US"/>
              <a:t>64 CUs (Compute Units) -- 64 CUs on Vega64. 56 CUs on Vega56.</a:t>
            </a:r>
            <a:endParaRPr lang="en-US"/>
          </a:p>
          <a:p>
            <a:pPr lvl="1"/>
            <a:r>
              <a:rPr lang="en-US"/>
              <a:t>16kB L1 (Level 1) data-cache per CU</a:t>
            </a:r>
            <a:endParaRPr lang="en-US"/>
          </a:p>
          <a:p>
            <a:pPr lvl="1"/>
            <a:r>
              <a:rPr lang="en-US"/>
              <a:t>64kB LDS (Local Data Store) per CU</a:t>
            </a:r>
            <a:endParaRPr lang="en-US"/>
          </a:p>
          <a:p>
            <a:pPr lvl="1"/>
            <a:r>
              <a:rPr lang="en-US"/>
              <a:t>4-vALUs (vector Arithmetic Logic Unit) per CU</a:t>
            </a:r>
            <a:endParaRPr lang="en-US"/>
          </a:p>
          <a:p>
            <a:pPr lvl="1"/>
            <a:r>
              <a:rPr lang="en-US"/>
              <a:t>16 PE (Processing Elements) per vALU</a:t>
            </a:r>
            <a:endParaRPr lang="en-US"/>
          </a:p>
          <a:p>
            <a:pPr lvl="1"/>
            <a:r>
              <a:rPr lang="en-US"/>
              <a:t>4 x 256 vGPRs (vector General Purpose Registers) per PE</a:t>
            </a:r>
            <a:endParaRPr lang="en-US"/>
          </a:p>
          <a:p>
            <a:pPr lvl="1"/>
            <a:r>
              <a:rPr lang="en-US"/>
              <a:t>1-sALU (scalar Arithmetic Logic Unit) per CU</a:t>
            </a:r>
            <a:endParaRPr lang="en-US"/>
          </a:p>
          <a:p>
            <a:pPr lvl="1"/>
            <a:r>
              <a:rPr lang="en-US"/>
              <a:t>Grand Total: 64 CUs x 4 vALUs x 16 PEs == 4096 "shaders"</a:t>
            </a:r>
            <a:endParaRPr lang="en-US"/>
          </a:p>
          <a:p>
            <a:r>
              <a:rPr lang="en-US"/>
              <a:t>64 workitem (parallel elements, also called lane) / wavefront, 16 wavefront / work group, so the max 1024 workitems can be handled in </a:t>
            </a:r>
            <a:r>
              <a:rPr lang="en-US" b="1"/>
              <a:t>single one instruction</a:t>
            </a:r>
            <a:r>
              <a:rPr lang="en-US"/>
              <a:t> (i.e. one pass).</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604520"/>
          </a:xfrm>
        </p:spPr>
        <p:txBody>
          <a:bodyPr>
            <a:normAutofit fontScale="90000"/>
          </a:bodyPr>
          <a:lstStyle/>
          <a:p>
            <a:r>
              <a:rPr lang="x-none" altLang="en-US"/>
              <a:t>Compute Unit (CU) and Memory Hierarchy</a:t>
            </a:r>
            <a:endParaRPr lang="x-none" altLang="en-US"/>
          </a:p>
        </p:txBody>
      </p:sp>
      <p:sp>
        <p:nvSpPr>
          <p:cNvPr id="3" name="Content Placeholder 2"/>
          <p:cNvSpPr>
            <a:spLocks noGrp="1"/>
          </p:cNvSpPr>
          <p:nvPr>
            <p:ph sz="half" idx="1"/>
          </p:nvPr>
        </p:nvSpPr>
        <p:spPr>
          <a:xfrm>
            <a:off x="336550" y="1358265"/>
            <a:ext cx="5683250" cy="5372100"/>
          </a:xfrm>
        </p:spPr>
        <p:txBody>
          <a:bodyPr>
            <a:normAutofit fontScale="52500" lnSpcReduction="20000"/>
          </a:bodyPr>
          <a:lstStyle/>
          <a:p>
            <a:pPr indent="0" fontAlgn="auto">
              <a:lnSpc>
                <a:spcPct val="150000"/>
              </a:lnSpc>
            </a:pPr>
            <a:r>
              <a:rPr lang="en-US" altLang="x-none"/>
              <a:t>SGPR and VGPR</a:t>
            </a:r>
            <a:endParaRPr lang="en-US" altLang="x-none"/>
          </a:p>
          <a:p>
            <a:pPr lvl="1" indent="0" fontAlgn="auto">
              <a:lnSpc>
                <a:spcPct val="150000"/>
              </a:lnSpc>
            </a:pPr>
            <a:r>
              <a:rPr lang="en-US" altLang="x-none"/>
              <a:t>xGRR</a:t>
            </a:r>
            <a:r>
              <a:rPr lang="x-none" altLang="en-US"/>
              <a:t> bandwidth is (1,050 GHz) * (64 CUs) * (64 lanes) * (12 bytes per lane) = </a:t>
            </a:r>
            <a:r>
              <a:rPr lang="x-none" altLang="en-US" b="1"/>
              <a:t>51.6 TB/s</a:t>
            </a:r>
            <a:r>
              <a:rPr lang="x-none" altLang="en-US"/>
              <a:t>.</a:t>
            </a:r>
            <a:endParaRPr lang="x-none" altLang="en-US"/>
          </a:p>
          <a:p>
            <a:pPr indent="0" fontAlgn="auto">
              <a:lnSpc>
                <a:spcPct val="150000"/>
              </a:lnSpc>
            </a:pPr>
            <a:r>
              <a:rPr lang="x-none" altLang="en-US"/>
              <a:t>Local Data Share (LDS)</a:t>
            </a:r>
            <a:endParaRPr lang="x-none" altLang="en-US"/>
          </a:p>
          <a:p>
            <a:pPr lvl="1" indent="0" fontAlgn="auto">
              <a:lnSpc>
                <a:spcPct val="150000"/>
              </a:lnSpc>
            </a:pPr>
            <a:r>
              <a:rPr lang="x-none" altLang="en-US"/>
              <a:t>LDS is a low-latency RAM physically located on chip in each compute unit (CU)</a:t>
            </a:r>
            <a:r>
              <a:rPr lang="en-US" altLang="x-none"/>
              <a:t>, that </a:t>
            </a:r>
            <a:r>
              <a:rPr lang="x-none" altLang="en-US"/>
              <a:t>is configured with 32 banks, each with 512 entries of 4 bytes that enables low-latency communication between work-items within a work-group, or the work-items within a wavefront</a:t>
            </a:r>
            <a:r>
              <a:rPr lang="en-US" altLang="x-none"/>
              <a:t>, w/ (1,050 GHz) * (64 CUs) * (32 LDS banks) * (4 bytes per read per lane) = </a:t>
            </a:r>
            <a:r>
              <a:rPr lang="en-US" altLang="x-none" b="1"/>
              <a:t>8.6 TB/s</a:t>
            </a:r>
            <a:r>
              <a:rPr lang="en-US" altLang="x-none"/>
              <a:t> (R9 Fury X for example)</a:t>
            </a:r>
            <a:endParaRPr lang="en-US" altLang="x-none"/>
          </a:p>
          <a:p>
            <a:pPr lvl="0" indent="0" fontAlgn="auto">
              <a:lnSpc>
                <a:spcPct val="150000"/>
              </a:lnSpc>
            </a:pPr>
            <a:r>
              <a:rPr lang="x-none" altLang="en-US" sz="2400"/>
              <a:t>Global Data Share (GDS)</a:t>
            </a:r>
            <a:endParaRPr lang="x-none" altLang="en-US" sz="2400"/>
          </a:p>
          <a:p>
            <a:pPr lvl="1" indent="0" fontAlgn="auto">
              <a:lnSpc>
                <a:spcPct val="150000"/>
              </a:lnSpc>
            </a:pPr>
            <a:r>
              <a:rPr lang="x-none" altLang="en-US" sz="2000"/>
              <a:t>GDS is configured with 32 banks, each with 512 entries of 4 bytes each.</a:t>
            </a:r>
            <a:endParaRPr lang="x-none" altLang="en-US" sz="2000"/>
          </a:p>
          <a:p>
            <a:pPr lvl="0" indent="0" fontAlgn="auto">
              <a:lnSpc>
                <a:spcPct val="150000"/>
              </a:lnSpc>
            </a:pPr>
            <a:r>
              <a:rPr lang="x-none" altLang="en-US" sz="2400"/>
              <a:t>DS-Permute Instructions </a:t>
            </a:r>
            <a:r>
              <a:rPr lang="en-US" altLang="x-none" sz="2400"/>
              <a:t>support Cross-Lane Operations</a:t>
            </a:r>
            <a:endParaRPr lang="en-US" altLang="x-none" sz="2400"/>
          </a:p>
          <a:p>
            <a:pPr lvl="1" indent="0" fontAlgn="auto">
              <a:lnSpc>
                <a:spcPct val="150000"/>
              </a:lnSpc>
            </a:pPr>
            <a:r>
              <a:rPr lang="x-none" altLang="en-US" sz="2000"/>
              <a:t>ds_permute_b32 and ds_bpermute_b32 . They use LDS hardware to route data between the 64 lanes of a wavefront</a:t>
            </a:r>
            <a:endParaRPr lang="x-none" altLang="en-US" sz="2000"/>
          </a:p>
          <a:p>
            <a:pPr lvl="1" indent="0" fontAlgn="auto">
              <a:lnSpc>
                <a:spcPct val="150000"/>
              </a:lnSpc>
            </a:pPr>
            <a:r>
              <a:rPr lang="x-none" altLang="en-US" sz="2000"/>
              <a:t>ds_swizzle_b32</a:t>
            </a:r>
            <a:r>
              <a:rPr lang="en-US" altLang="x-none" sz="2000"/>
              <a:t>, VOP_DPP modifier, which allows VALU instructions to access data in neighboring lanes</a:t>
            </a:r>
            <a:endParaRPr lang="x-none" altLang="en-US"/>
          </a:p>
        </p:txBody>
      </p:sp>
      <p:pic>
        <p:nvPicPr>
          <p:cNvPr id="5" name="Content Placeholder 4"/>
          <p:cNvPicPr>
            <a:picLocks noGrp="1" noChangeAspect="1"/>
          </p:cNvPicPr>
          <p:nvPr>
            <p:ph sz="half" idx="2"/>
          </p:nvPr>
        </p:nvPicPr>
        <p:blipFill>
          <a:blip r:embed="rId1"/>
          <a:stretch>
            <a:fillRect/>
          </a:stretch>
        </p:blipFill>
        <p:spPr>
          <a:xfrm>
            <a:off x="6386830" y="1955800"/>
            <a:ext cx="5568315" cy="41814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Summary</a:t>
            </a:r>
            <a:endParaRPr lang="x-none" altLang="en-US"/>
          </a:p>
        </p:txBody>
      </p:sp>
      <p:sp>
        <p:nvSpPr>
          <p:cNvPr id="3" name="Content Placeholder 2"/>
          <p:cNvSpPr>
            <a:spLocks noGrp="1"/>
          </p:cNvSpPr>
          <p:nvPr>
            <p:ph idx="1"/>
          </p:nvPr>
        </p:nvSpPr>
        <p:spPr/>
        <p:txBody>
          <a:bodyPr/>
          <a:lstStyle/>
          <a:p>
            <a:r>
              <a:rPr lang="x-none" altLang="en-US" dirty="0"/>
              <a:t>ROCm: AMD open-source HPC/Hyperscale-class platform for multiple GPU nodes' computing;</a:t>
            </a:r>
            <a:endParaRPr lang="x-none" altLang="en-US" dirty="0"/>
          </a:p>
          <a:p>
            <a:r>
              <a:rPr lang="x-none" altLang="en-US" dirty="0"/>
              <a:t>ROCm has been integrated into Tensorflow and PyTorch framework, also support heterogeneous-computing application development based on OpenVX, OpenCL, CUDA seamlessly</a:t>
            </a:r>
            <a:r>
              <a:rPr lang="en-US" altLang="en-US" dirty="0"/>
              <a:t>;</a:t>
            </a:r>
            <a:endParaRPr lang="en-US" altLang="en-US" dirty="0"/>
          </a:p>
          <a:p>
            <a:r>
              <a:rPr lang="en-US" altLang="en-US" dirty="0" err="1"/>
              <a:t>MIVisionX</a:t>
            </a:r>
            <a:r>
              <a:rPr lang="en-US" altLang="en-US" dirty="0"/>
              <a:t> toolkit is a comprehensive set of computer vision and machine intelligence libraries, utilities and applications bundled into a single toolkit.</a:t>
            </a:r>
            <a:endParaRPr lang="x-none" altLang="en-US" dirty="0"/>
          </a:p>
          <a:p>
            <a:endParaRPr lang="x-none" altLang="en-US" dirty="0"/>
          </a:p>
          <a:p>
            <a:endParaRPr lang="x-none"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557530"/>
          </a:xfrm>
        </p:spPr>
        <p:txBody>
          <a:bodyPr>
            <a:normAutofit/>
          </a:bodyPr>
          <a:lstStyle/>
          <a:p>
            <a:r>
              <a:rPr lang="en-US" sz="2800" dirty="0"/>
              <a:t>Performance Overview of Various CPU and GPU Architecture</a:t>
            </a:r>
            <a:endParaRPr sz="2800"/>
          </a:p>
        </p:txBody>
      </p:sp>
      <p:pic>
        <p:nvPicPr>
          <p:cNvPr id="5" name="Content Placeholder 4"/>
          <p:cNvPicPr>
            <a:picLocks noGrp="1" noChangeAspect="1"/>
          </p:cNvPicPr>
          <p:nvPr>
            <p:ph sz="half" idx="1"/>
          </p:nvPr>
        </p:nvPicPr>
        <p:blipFill>
          <a:blip r:embed="rId1"/>
          <a:stretch>
            <a:fillRect/>
          </a:stretch>
        </p:blipFill>
        <p:spPr>
          <a:xfrm>
            <a:off x="221064" y="1858945"/>
            <a:ext cx="5798736" cy="3609078"/>
          </a:xfrm>
          <a:prstGeom prst="rect">
            <a:avLst/>
          </a:prstGeom>
        </p:spPr>
      </p:pic>
      <p:pic>
        <p:nvPicPr>
          <p:cNvPr id="6" name="Content Placeholder 5"/>
          <p:cNvPicPr>
            <a:picLocks noGrp="1" noChangeAspect="1"/>
          </p:cNvPicPr>
          <p:nvPr>
            <p:ph sz="half" idx="2"/>
          </p:nvPr>
        </p:nvPicPr>
        <p:blipFill>
          <a:blip r:embed="rId2"/>
          <a:stretch>
            <a:fillRect/>
          </a:stretch>
        </p:blipFill>
        <p:spPr>
          <a:xfrm>
            <a:off x="6172200" y="1858945"/>
            <a:ext cx="5798736" cy="361308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AMD ROCm Overview</a:t>
            </a:r>
            <a:endParaRPr lang="x-none" altLang="en-US"/>
          </a:p>
        </p:txBody>
      </p:sp>
      <p:sp>
        <p:nvSpPr>
          <p:cNvPr id="3" name="Content Placeholder 2"/>
          <p:cNvSpPr>
            <a:spLocks noGrp="1"/>
          </p:cNvSpPr>
          <p:nvPr>
            <p:ph sz="half" idx="1"/>
          </p:nvPr>
        </p:nvSpPr>
        <p:spPr>
          <a:xfrm>
            <a:off x="471951" y="1584645"/>
            <a:ext cx="7269976" cy="1693204"/>
          </a:xfrm>
        </p:spPr>
        <p:txBody>
          <a:bodyPr>
            <a:normAutofit/>
          </a:bodyPr>
          <a:lstStyle/>
          <a:p>
            <a:r>
              <a:rPr lang="en-US" sz="1800" dirty="0" err="1"/>
              <a:t>ROCm之于AMD</a:t>
            </a:r>
            <a:r>
              <a:rPr lang="en-US" sz="1800" dirty="0"/>
              <a:t> </a:t>
            </a:r>
            <a:r>
              <a:rPr lang="en-US" sz="1800" dirty="0" err="1"/>
              <a:t>GPU，基本上相当于CUDA</a:t>
            </a:r>
            <a:r>
              <a:rPr lang="en-US" sz="1800" dirty="0"/>
              <a:t> </a:t>
            </a:r>
            <a:r>
              <a:rPr lang="en-US" sz="1800" dirty="0" err="1"/>
              <a:t>之于NVIDIA</a:t>
            </a:r>
            <a:r>
              <a:rPr lang="en-US" sz="1800" dirty="0"/>
              <a:t> GPU。</a:t>
            </a:r>
            <a:endParaRPr lang="en-US" sz="1800" dirty="0"/>
          </a:p>
          <a:p>
            <a:r>
              <a:rPr lang="en-US" sz="1800" dirty="0" err="1"/>
              <a:t>ROCm的目标是建立可替代</a:t>
            </a:r>
            <a:r>
              <a:rPr lang="en-US" sz="1800" dirty="0"/>
              <a:t> CUDA </a:t>
            </a:r>
            <a:r>
              <a:rPr lang="en-US" sz="1800" dirty="0" err="1"/>
              <a:t>的生态，并在源码级别上对</a:t>
            </a:r>
            <a:r>
              <a:rPr lang="en-US" sz="1800" dirty="0"/>
              <a:t> CUDA </a:t>
            </a:r>
            <a:r>
              <a:rPr lang="en-US" sz="1800" dirty="0" err="1"/>
              <a:t>程序的支持。为了实现目标，ROCm</a:t>
            </a:r>
            <a:r>
              <a:rPr lang="en-US" sz="1800" dirty="0"/>
              <a:t> </a:t>
            </a:r>
            <a:r>
              <a:rPr lang="en-US" sz="1800" dirty="0" err="1"/>
              <a:t>复制了</a:t>
            </a:r>
            <a:r>
              <a:rPr lang="en-US" sz="1800" dirty="0"/>
              <a:t> CUDA </a:t>
            </a:r>
            <a:r>
              <a:rPr lang="en-US" sz="1800" dirty="0" err="1"/>
              <a:t>的技术栈</a:t>
            </a:r>
            <a:r>
              <a:rPr lang="en-US" sz="1800" dirty="0"/>
              <a:t>。</a:t>
            </a:r>
            <a:endParaRPr lang="en-US" sz="1800" dirty="0"/>
          </a:p>
        </p:txBody>
      </p:sp>
      <p:pic>
        <p:nvPicPr>
          <p:cNvPr id="5" name="Content Placeholder 4"/>
          <p:cNvPicPr>
            <a:picLocks noGrp="1" noChangeAspect="1"/>
          </p:cNvPicPr>
          <p:nvPr>
            <p:ph sz="half" idx="2"/>
          </p:nvPr>
        </p:nvPicPr>
        <p:blipFill>
          <a:blip r:embed="rId1"/>
          <a:stretch>
            <a:fillRect/>
          </a:stretch>
        </p:blipFill>
        <p:spPr>
          <a:xfrm>
            <a:off x="8597265" y="4660266"/>
            <a:ext cx="3069591" cy="1985645"/>
          </a:xfrm>
          <a:prstGeom prst="rect">
            <a:avLst/>
          </a:prstGeom>
        </p:spPr>
      </p:pic>
      <p:pic>
        <p:nvPicPr>
          <p:cNvPr id="6" name="Picture 5"/>
          <p:cNvPicPr>
            <a:picLocks noChangeAspect="1"/>
          </p:cNvPicPr>
          <p:nvPr/>
        </p:nvPicPr>
        <p:blipFill>
          <a:blip r:embed="rId2"/>
          <a:stretch>
            <a:fillRect/>
          </a:stretch>
        </p:blipFill>
        <p:spPr>
          <a:xfrm>
            <a:off x="558165" y="4747262"/>
            <a:ext cx="3244851" cy="1867535"/>
          </a:xfrm>
          <a:prstGeom prst="rect">
            <a:avLst/>
          </a:prstGeom>
        </p:spPr>
      </p:pic>
      <p:pic>
        <p:nvPicPr>
          <p:cNvPr id="7" name="Picture 6"/>
          <p:cNvPicPr>
            <a:picLocks noChangeAspect="1"/>
          </p:cNvPicPr>
          <p:nvPr/>
        </p:nvPicPr>
        <p:blipFill>
          <a:blip r:embed="rId3"/>
          <a:stretch>
            <a:fillRect/>
          </a:stretch>
        </p:blipFill>
        <p:spPr>
          <a:xfrm>
            <a:off x="4639945" y="4701541"/>
            <a:ext cx="3241675" cy="19939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ROCm vs CUDA</a:t>
            </a:r>
            <a:endParaRPr lang="x-none" altLang="en-US"/>
          </a:p>
        </p:txBody>
      </p:sp>
      <p:graphicFrame>
        <p:nvGraphicFramePr>
          <p:cNvPr id="7" name="Table 6"/>
          <p:cNvGraphicFramePr/>
          <p:nvPr/>
        </p:nvGraphicFramePr>
        <p:xfrm>
          <a:off x="1485266" y="1560195"/>
          <a:ext cx="9933941" cy="4191000"/>
        </p:xfrm>
        <a:graphic>
          <a:graphicData uri="http://schemas.openxmlformats.org/drawingml/2006/table">
            <a:tbl>
              <a:tblPr firstRow="1" bandRow="1">
                <a:tableStyleId>{5C22544A-7EE6-4342-B048-85BDC9FD1C3A}</a:tableStyleId>
              </a:tblPr>
              <a:tblGrid>
                <a:gridCol w="3311525"/>
                <a:gridCol w="3310891"/>
                <a:gridCol w="3311525"/>
              </a:tblGrid>
              <a:tr h="381000">
                <a:tc>
                  <a:txBody>
                    <a:bodyPr/>
                    <a:lstStyle/>
                    <a:p>
                      <a:pPr>
                        <a:buNone/>
                      </a:pPr>
                      <a:r>
                        <a:rPr sz="1900"/>
                        <a:t>CUDA </a:t>
                      </a:r>
                      <a:endParaRPr sz="1900"/>
                    </a:p>
                  </a:txBody>
                  <a:tcPr/>
                </a:tc>
                <a:tc>
                  <a:txBody>
                    <a:bodyPr/>
                    <a:lstStyle/>
                    <a:p>
                      <a:pPr>
                        <a:buNone/>
                      </a:pPr>
                      <a:r>
                        <a:rPr sz="1900"/>
                        <a:t>ROCm </a:t>
                      </a:r>
                      <a:endParaRPr sz="1900"/>
                    </a:p>
                  </a:txBody>
                  <a:tcPr/>
                </a:tc>
                <a:tc>
                  <a:txBody>
                    <a:bodyPr/>
                    <a:lstStyle/>
                    <a:p>
                      <a:pPr>
                        <a:buNone/>
                      </a:pPr>
                      <a:r>
                        <a:rPr sz="1900"/>
                        <a:t>备注</a:t>
                      </a:r>
                      <a:endParaRPr sz="1900"/>
                    </a:p>
                  </a:txBody>
                  <a:tcPr/>
                </a:tc>
              </a:tr>
              <a:tr h="381000">
                <a:tc>
                  <a:txBody>
                    <a:bodyPr/>
                    <a:lstStyle/>
                    <a:p>
                      <a:pPr>
                        <a:buNone/>
                      </a:pPr>
                      <a:r>
                        <a:rPr sz="1900"/>
                        <a:t>CUDA API </a:t>
                      </a:r>
                      <a:endParaRPr sz="1900"/>
                    </a:p>
                  </a:txBody>
                  <a:tcPr/>
                </a:tc>
                <a:tc>
                  <a:txBody>
                    <a:bodyPr/>
                    <a:lstStyle/>
                    <a:p>
                      <a:pPr>
                        <a:buNone/>
                      </a:pPr>
                      <a:r>
                        <a:rPr sz="1900"/>
                        <a:t>HIP </a:t>
                      </a:r>
                      <a:endParaRPr sz="1900"/>
                    </a:p>
                  </a:txBody>
                  <a:tcPr/>
                </a:tc>
                <a:tc>
                  <a:txBody>
                    <a:bodyPr/>
                    <a:lstStyle/>
                    <a:p>
                      <a:pPr>
                        <a:buNone/>
                      </a:pPr>
                      <a:r>
                        <a:rPr sz="1900"/>
                        <a:t>C++ 扩展语法</a:t>
                      </a:r>
                      <a:endParaRPr sz="1900"/>
                    </a:p>
                  </a:txBody>
                  <a:tcPr/>
                </a:tc>
              </a:tr>
              <a:tr h="381000">
                <a:tc>
                  <a:txBody>
                    <a:bodyPr/>
                    <a:lstStyle/>
                    <a:p>
                      <a:pPr>
                        <a:buNone/>
                      </a:pPr>
                      <a:r>
                        <a:rPr sz="1900"/>
                        <a:t>NVCC </a:t>
                      </a:r>
                      <a:endParaRPr sz="1900"/>
                    </a:p>
                  </a:txBody>
                  <a:tcPr/>
                </a:tc>
                <a:tc>
                  <a:txBody>
                    <a:bodyPr/>
                    <a:lstStyle/>
                    <a:p>
                      <a:pPr>
                        <a:buNone/>
                      </a:pPr>
                      <a:r>
                        <a:rPr sz="1900"/>
                        <a:t>HCC </a:t>
                      </a:r>
                      <a:endParaRPr sz="1900"/>
                    </a:p>
                  </a:txBody>
                  <a:tcPr/>
                </a:tc>
                <a:tc>
                  <a:txBody>
                    <a:bodyPr/>
                    <a:lstStyle/>
                    <a:p>
                      <a:pPr>
                        <a:buNone/>
                      </a:pPr>
                      <a:r>
                        <a:rPr sz="1900"/>
                        <a:t>编译器</a:t>
                      </a:r>
                      <a:endParaRPr sz="1900"/>
                    </a:p>
                  </a:txBody>
                  <a:tcPr/>
                </a:tc>
              </a:tr>
              <a:tr h="381000">
                <a:tc>
                  <a:txBody>
                    <a:bodyPr/>
                    <a:lstStyle/>
                    <a:p>
                      <a:pPr>
                        <a:buNone/>
                      </a:pPr>
                      <a:r>
                        <a:rPr sz="1900"/>
                        <a:t>CUDA 函数库 </a:t>
                      </a:r>
                      <a:endParaRPr sz="1900"/>
                    </a:p>
                  </a:txBody>
                  <a:tcPr/>
                </a:tc>
                <a:tc>
                  <a:txBody>
                    <a:bodyPr/>
                    <a:lstStyle/>
                    <a:p>
                      <a:pPr>
                        <a:buNone/>
                      </a:pPr>
                      <a:r>
                        <a:rPr sz="1900"/>
                        <a:t>ROC 库、HC 库 </a:t>
                      </a:r>
                      <a:endParaRPr sz="1900"/>
                    </a:p>
                  </a:txBody>
                  <a:tcPr/>
                </a:tc>
                <a:tc>
                  <a:txBody>
                    <a:bodyPr/>
                    <a:lstStyle/>
                    <a:p>
                      <a:pPr>
                        <a:buNone/>
                      </a:pPr>
                      <a:endParaRPr sz="1900"/>
                    </a:p>
                  </a:txBody>
                  <a:tcPr/>
                </a:tc>
              </a:tr>
              <a:tr h="381000">
                <a:tc>
                  <a:txBody>
                    <a:bodyPr/>
                    <a:lstStyle/>
                    <a:p>
                      <a:pPr>
                        <a:buNone/>
                      </a:pPr>
                      <a:r>
                        <a:rPr sz="1900"/>
                        <a:t>Thrust </a:t>
                      </a:r>
                      <a:endParaRPr sz="1900"/>
                    </a:p>
                  </a:txBody>
                  <a:tcPr/>
                </a:tc>
                <a:tc>
                  <a:txBody>
                    <a:bodyPr/>
                    <a:lstStyle/>
                    <a:p>
                      <a:pPr>
                        <a:buNone/>
                      </a:pPr>
                      <a:r>
                        <a:rPr sz="1900"/>
                        <a:t>Parallel STL </a:t>
                      </a:r>
                      <a:endParaRPr sz="1900"/>
                    </a:p>
                  </a:txBody>
                  <a:tcPr/>
                </a:tc>
                <a:tc>
                  <a:txBody>
                    <a:bodyPr/>
                    <a:lstStyle/>
                    <a:p>
                      <a:pPr>
                        <a:buNone/>
                      </a:pPr>
                      <a:r>
                        <a:rPr sz="1900"/>
                        <a:t>HCC 原生支持</a:t>
                      </a:r>
                      <a:endParaRPr sz="1900"/>
                    </a:p>
                  </a:txBody>
                  <a:tcPr/>
                </a:tc>
              </a:tr>
              <a:tr h="381000">
                <a:tc>
                  <a:txBody>
                    <a:bodyPr/>
                    <a:lstStyle/>
                    <a:p>
                      <a:pPr>
                        <a:buNone/>
                      </a:pPr>
                      <a:r>
                        <a:rPr sz="1900"/>
                        <a:t>Profiler </a:t>
                      </a:r>
                      <a:endParaRPr sz="1900"/>
                    </a:p>
                  </a:txBody>
                  <a:tcPr/>
                </a:tc>
                <a:tc>
                  <a:txBody>
                    <a:bodyPr/>
                    <a:lstStyle/>
                    <a:p>
                      <a:pPr>
                        <a:buNone/>
                      </a:pPr>
                      <a:r>
                        <a:rPr sz="1900"/>
                        <a:t>ROCm Profiler </a:t>
                      </a:r>
                      <a:endParaRPr sz="1900"/>
                    </a:p>
                  </a:txBody>
                  <a:tcPr/>
                </a:tc>
                <a:tc>
                  <a:txBody>
                    <a:bodyPr/>
                    <a:lstStyle/>
                    <a:p>
                      <a:pPr>
                        <a:buNone/>
                      </a:pPr>
                      <a:endParaRPr sz="1900"/>
                    </a:p>
                  </a:txBody>
                  <a:tcPr/>
                </a:tc>
              </a:tr>
              <a:tr h="381000">
                <a:tc>
                  <a:txBody>
                    <a:bodyPr/>
                    <a:lstStyle/>
                    <a:p>
                      <a:pPr>
                        <a:buNone/>
                      </a:pPr>
                      <a:r>
                        <a:rPr sz="1900"/>
                        <a:t>CUDA-GDB </a:t>
                      </a:r>
                      <a:endParaRPr sz="1900"/>
                    </a:p>
                  </a:txBody>
                  <a:tcPr/>
                </a:tc>
                <a:tc>
                  <a:txBody>
                    <a:bodyPr/>
                    <a:lstStyle/>
                    <a:p>
                      <a:pPr>
                        <a:buNone/>
                      </a:pPr>
                      <a:r>
                        <a:rPr sz="1900"/>
                        <a:t>ROCm-GDB </a:t>
                      </a:r>
                      <a:endParaRPr sz="1900"/>
                    </a:p>
                  </a:txBody>
                  <a:tcPr/>
                </a:tc>
                <a:tc>
                  <a:txBody>
                    <a:bodyPr/>
                    <a:lstStyle/>
                    <a:p>
                      <a:pPr>
                        <a:buNone/>
                      </a:pPr>
                      <a:endParaRPr sz="1900"/>
                    </a:p>
                  </a:txBody>
                  <a:tcPr/>
                </a:tc>
              </a:tr>
              <a:tr h="381000">
                <a:tc>
                  <a:txBody>
                    <a:bodyPr/>
                    <a:lstStyle/>
                    <a:p>
                      <a:pPr>
                        <a:buNone/>
                      </a:pPr>
                      <a:r>
                        <a:rPr sz="1900"/>
                        <a:t>nvidia-smi </a:t>
                      </a:r>
                      <a:endParaRPr sz="1900"/>
                    </a:p>
                  </a:txBody>
                  <a:tcPr/>
                </a:tc>
                <a:tc>
                  <a:txBody>
                    <a:bodyPr/>
                    <a:lstStyle/>
                    <a:p>
                      <a:pPr>
                        <a:buNone/>
                      </a:pPr>
                      <a:r>
                        <a:rPr sz="1900"/>
                        <a:t>rocm-smi </a:t>
                      </a:r>
                      <a:endParaRPr sz="1900"/>
                    </a:p>
                  </a:txBody>
                  <a:tcPr/>
                </a:tc>
                <a:tc>
                  <a:txBody>
                    <a:bodyPr/>
                    <a:lstStyle/>
                    <a:p>
                      <a:pPr>
                        <a:buNone/>
                      </a:pPr>
                      <a:endParaRPr sz="1900"/>
                    </a:p>
                  </a:txBody>
                  <a:tcPr/>
                </a:tc>
              </a:tr>
              <a:tr h="381000">
                <a:tc>
                  <a:txBody>
                    <a:bodyPr/>
                    <a:lstStyle/>
                    <a:p>
                      <a:pPr>
                        <a:buNone/>
                      </a:pPr>
                      <a:r>
                        <a:rPr sz="1900"/>
                        <a:t>DirectGPU RDMA </a:t>
                      </a:r>
                      <a:endParaRPr sz="1900"/>
                    </a:p>
                  </a:txBody>
                  <a:tcPr/>
                </a:tc>
                <a:tc>
                  <a:txBody>
                    <a:bodyPr/>
                    <a:lstStyle/>
                    <a:p>
                      <a:pPr>
                        <a:buNone/>
                      </a:pPr>
                      <a:r>
                        <a:rPr sz="1900"/>
                        <a:t>ROCn RDMA </a:t>
                      </a:r>
                      <a:endParaRPr sz="1900"/>
                    </a:p>
                  </a:txBody>
                  <a:tcPr/>
                </a:tc>
                <a:tc>
                  <a:txBody>
                    <a:bodyPr/>
                    <a:lstStyle/>
                    <a:p>
                      <a:pPr>
                        <a:buNone/>
                      </a:pPr>
                      <a:r>
                        <a:rPr sz="1900"/>
                        <a:t>peer2peer</a:t>
                      </a:r>
                      <a:endParaRPr sz="1900"/>
                    </a:p>
                  </a:txBody>
                  <a:tcPr/>
                </a:tc>
              </a:tr>
              <a:tr h="381000">
                <a:tc>
                  <a:txBody>
                    <a:bodyPr/>
                    <a:lstStyle/>
                    <a:p>
                      <a:pPr>
                        <a:buNone/>
                      </a:pPr>
                      <a:r>
                        <a:rPr sz="1900"/>
                        <a:t>TensorRT </a:t>
                      </a:r>
                      <a:endParaRPr sz="1900"/>
                    </a:p>
                  </a:txBody>
                  <a:tcPr/>
                </a:tc>
                <a:tc>
                  <a:txBody>
                    <a:bodyPr/>
                    <a:lstStyle/>
                    <a:p>
                      <a:pPr>
                        <a:buNone/>
                      </a:pPr>
                      <a:r>
                        <a:rPr sz="1900"/>
                        <a:t>Tensile </a:t>
                      </a:r>
                      <a:endParaRPr sz="1900"/>
                    </a:p>
                  </a:txBody>
                  <a:tcPr/>
                </a:tc>
                <a:tc>
                  <a:txBody>
                    <a:bodyPr/>
                    <a:lstStyle/>
                    <a:p>
                      <a:pPr>
                        <a:buNone/>
                      </a:pPr>
                      <a:r>
                        <a:rPr sz="1900"/>
                        <a:t>张量计算库</a:t>
                      </a:r>
                      <a:endParaRPr sz="1900"/>
                    </a:p>
                  </a:txBody>
                  <a:tcPr/>
                </a:tc>
              </a:tr>
              <a:tr h="381000">
                <a:tc>
                  <a:txBody>
                    <a:bodyPr/>
                    <a:lstStyle/>
                    <a:p>
                      <a:pPr>
                        <a:buNone/>
                      </a:pPr>
                      <a:r>
                        <a:rPr sz="1900"/>
                        <a:t>CUDA-Docker </a:t>
                      </a:r>
                      <a:endParaRPr sz="1900"/>
                    </a:p>
                  </a:txBody>
                  <a:tcPr/>
                </a:tc>
                <a:tc>
                  <a:txBody>
                    <a:bodyPr/>
                    <a:lstStyle/>
                    <a:p>
                      <a:pPr>
                        <a:buNone/>
                      </a:pPr>
                      <a:r>
                        <a:rPr sz="1900"/>
                        <a:t>ROCm-Docker </a:t>
                      </a:r>
                      <a:endParaRPr sz="1900"/>
                    </a:p>
                  </a:txBody>
                  <a:tcPr/>
                </a:tc>
                <a:tc>
                  <a:txBody>
                    <a:bodyPr/>
                    <a:lstStyle/>
                    <a:p>
                      <a:pPr>
                        <a:buNone/>
                      </a:pPr>
                      <a:endParaRPr sz="1900"/>
                    </a:p>
                  </a:txBody>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HIP (Heterogeous-compute Interface for Portability，异构计算可移植接口)</a:t>
            </a:r>
            <a:endParaRPr lang="en-US" sz="3200"/>
          </a:p>
        </p:txBody>
      </p:sp>
      <p:sp>
        <p:nvSpPr>
          <p:cNvPr id="3" name="Content Placeholder 2"/>
          <p:cNvSpPr>
            <a:spLocks noGrp="1"/>
          </p:cNvSpPr>
          <p:nvPr>
            <p:ph sz="half" idx="1"/>
          </p:nvPr>
        </p:nvSpPr>
        <p:spPr>
          <a:xfrm>
            <a:off x="838200" y="1685073"/>
            <a:ext cx="5181600" cy="4491891"/>
          </a:xfrm>
        </p:spPr>
        <p:txBody>
          <a:bodyPr>
            <a:normAutofit fontScale="57500" lnSpcReduction="20000"/>
          </a:bodyPr>
          <a:lstStyle/>
          <a:p>
            <a:r>
              <a:rPr lang="en-US" dirty="0"/>
              <a:t>HIP </a:t>
            </a:r>
            <a:r>
              <a:rPr lang="en-US" dirty="0" err="1"/>
              <a:t>可以说是</a:t>
            </a:r>
            <a:r>
              <a:rPr lang="en-US" dirty="0"/>
              <a:t> CUDA API </a:t>
            </a:r>
            <a:r>
              <a:rPr lang="en-US" dirty="0" err="1"/>
              <a:t>的”山寨克隆“版。除了一些不常用的功能（e.g</a:t>
            </a:r>
            <a:r>
              <a:rPr lang="en-US" dirty="0"/>
              <a:t>. managed </a:t>
            </a:r>
            <a:r>
              <a:rPr lang="en-US" dirty="0" err="1"/>
              <a:t>memory）外，几乎全盘拷贝</a:t>
            </a:r>
            <a:r>
              <a:rPr lang="en-US" dirty="0"/>
              <a:t> CUDA </a:t>
            </a:r>
            <a:r>
              <a:rPr lang="en-US" dirty="0" err="1"/>
              <a:t>API，是</a:t>
            </a:r>
            <a:r>
              <a:rPr lang="en-US" dirty="0"/>
              <a:t> CUDA </a:t>
            </a:r>
            <a:r>
              <a:rPr lang="en-US" dirty="0" err="1"/>
              <a:t>的一个子集</a:t>
            </a:r>
            <a:r>
              <a:rPr lang="en-US" dirty="0"/>
              <a:t>。</a:t>
            </a:r>
            <a:endParaRPr lang="en-US" dirty="0"/>
          </a:p>
          <a:p>
            <a:r>
              <a:rPr lang="en-US" dirty="0"/>
              <a:t>AMD </a:t>
            </a:r>
            <a:r>
              <a:rPr lang="en-US" dirty="0" err="1"/>
              <a:t>提供的</a:t>
            </a:r>
            <a:r>
              <a:rPr lang="en-US" dirty="0"/>
              <a:t> </a:t>
            </a:r>
            <a:r>
              <a:rPr lang="en-US" dirty="0" err="1"/>
              <a:t>HIPify</a:t>
            </a:r>
            <a:r>
              <a:rPr lang="en-US" dirty="0"/>
              <a:t> </a:t>
            </a:r>
            <a:r>
              <a:rPr lang="en-US" dirty="0" err="1"/>
              <a:t>工具，核心只是一个</a:t>
            </a:r>
            <a:r>
              <a:rPr lang="en-US" dirty="0"/>
              <a:t> </a:t>
            </a:r>
            <a:r>
              <a:rPr lang="en-US" dirty="0" err="1"/>
              <a:t>perl</a:t>
            </a:r>
            <a:r>
              <a:rPr lang="en-US" dirty="0"/>
              <a:t> </a:t>
            </a:r>
            <a:r>
              <a:rPr lang="en-US" dirty="0" err="1"/>
              <a:t>脚本，主要功能就是查找与替换</a:t>
            </a:r>
            <a:r>
              <a:rPr lang="en-US" dirty="0"/>
              <a:t>。 </a:t>
            </a:r>
            <a:endParaRPr lang="en-US" dirty="0"/>
          </a:p>
          <a:p>
            <a:r>
              <a:rPr lang="en-US" dirty="0"/>
              <a:t>HCC 是 </a:t>
            </a:r>
            <a:r>
              <a:rPr lang="en-US" dirty="0" err="1"/>
              <a:t>基于</a:t>
            </a:r>
            <a:r>
              <a:rPr lang="en-US" dirty="0"/>
              <a:t> CLANG/LVVM </a:t>
            </a:r>
            <a:r>
              <a:rPr lang="en-US" dirty="0" err="1"/>
              <a:t>的开源编译器，是</a:t>
            </a:r>
            <a:r>
              <a:rPr lang="en-US" dirty="0"/>
              <a:t> </a:t>
            </a:r>
            <a:r>
              <a:rPr lang="en-US" dirty="0" err="1"/>
              <a:t>ROCm</a:t>
            </a:r>
            <a:r>
              <a:rPr lang="en-US" dirty="0"/>
              <a:t> 中 NVCC </a:t>
            </a:r>
            <a:r>
              <a:rPr lang="en-US" dirty="0" err="1"/>
              <a:t>的对应工具。相比于</a:t>
            </a:r>
            <a:r>
              <a:rPr lang="en-US" dirty="0"/>
              <a:t> NVCC，HCC </a:t>
            </a:r>
            <a:r>
              <a:rPr lang="en-US" dirty="0" err="1"/>
              <a:t>的提供了更多的功能</a:t>
            </a:r>
            <a:r>
              <a:rPr lang="en-US" dirty="0"/>
              <a:t> 。HCC </a:t>
            </a:r>
            <a:r>
              <a:rPr lang="en-US" dirty="0" err="1"/>
              <a:t>单一编译环境统一支持</a:t>
            </a:r>
            <a:r>
              <a:rPr lang="en-US" dirty="0"/>
              <a:t> ISO C++ 11/14、C14、OpenMP 4.0，并且前向性的支持 C++17 “Parallel STL”，</a:t>
            </a:r>
            <a:r>
              <a:rPr lang="en-US" dirty="0" err="1"/>
              <a:t>兼容</a:t>
            </a:r>
            <a:r>
              <a:rPr lang="en-US" dirty="0"/>
              <a:t> C++ </a:t>
            </a:r>
            <a:r>
              <a:rPr lang="en-US" dirty="0" err="1"/>
              <a:t>AMP（微软推出的并行计算</a:t>
            </a:r>
            <a:r>
              <a:rPr lang="en-US" dirty="0"/>
              <a:t> API </a:t>
            </a:r>
            <a:r>
              <a:rPr lang="en-US" dirty="0" err="1"/>
              <a:t>标准</a:t>
            </a:r>
            <a:r>
              <a:rPr lang="en-US" dirty="0"/>
              <a:t>），</a:t>
            </a:r>
            <a:r>
              <a:rPr lang="en-US" dirty="0" err="1"/>
              <a:t>而且是同时适用于CPU、GPU</a:t>
            </a:r>
            <a:r>
              <a:rPr lang="en-US" dirty="0"/>
              <a:t>。</a:t>
            </a:r>
            <a:endParaRPr lang="en-US" dirty="0"/>
          </a:p>
          <a:p>
            <a:r>
              <a:rPr lang="en-US" dirty="0" err="1"/>
              <a:t>rocBLAS</a:t>
            </a:r>
            <a:r>
              <a:rPr lang="en-US" dirty="0"/>
              <a:t> </a:t>
            </a:r>
            <a:r>
              <a:rPr lang="en-US" dirty="0" err="1"/>
              <a:t>接口上兼容</a:t>
            </a:r>
            <a:r>
              <a:rPr lang="en-US" dirty="0"/>
              <a:t> </a:t>
            </a:r>
            <a:r>
              <a:rPr lang="en-US" dirty="0" err="1"/>
              <a:t>Netlib</a:t>
            </a:r>
            <a:r>
              <a:rPr lang="en-US" dirty="0"/>
              <a:t> BLAS 和 cuBLAS-v2 API。</a:t>
            </a:r>
            <a:endParaRPr lang="en-US" dirty="0"/>
          </a:p>
          <a:p>
            <a:r>
              <a:rPr lang="en-US" dirty="0" err="1"/>
              <a:t>随机数库</a:t>
            </a:r>
            <a:r>
              <a:rPr lang="en-US" dirty="0"/>
              <a:t> </a:t>
            </a:r>
            <a:r>
              <a:rPr lang="en-US" dirty="0" err="1"/>
              <a:t>hcrng（HC</a:t>
            </a:r>
            <a:r>
              <a:rPr lang="en-US" dirty="0"/>
              <a:t> Random Number Generator）</a:t>
            </a:r>
            <a:endParaRPr lang="en-US" dirty="0"/>
          </a:p>
          <a:p>
            <a:r>
              <a:rPr lang="en-US" dirty="0" err="1"/>
              <a:t>rocFFT</a:t>
            </a:r>
            <a:r>
              <a:rPr lang="en-US" dirty="0"/>
              <a:t> </a:t>
            </a:r>
            <a:r>
              <a:rPr lang="en-US" dirty="0" err="1"/>
              <a:t>接口设计上与</a:t>
            </a:r>
            <a:r>
              <a:rPr lang="en-US" dirty="0"/>
              <a:t> </a:t>
            </a:r>
            <a:r>
              <a:rPr lang="en-US" dirty="0" err="1"/>
              <a:t>clFFT</a:t>
            </a:r>
            <a:r>
              <a:rPr lang="en-US" dirty="0"/>
              <a:t> </a:t>
            </a:r>
            <a:r>
              <a:rPr lang="en-US" dirty="0" err="1"/>
              <a:t>一致</a:t>
            </a:r>
            <a:r>
              <a:rPr lang="en-US" dirty="0"/>
              <a:t>。 </a:t>
            </a:r>
            <a:endParaRPr lang="en-US" dirty="0"/>
          </a:p>
        </p:txBody>
      </p:sp>
      <p:pic>
        <p:nvPicPr>
          <p:cNvPr id="5" name="Content Placeholder 4"/>
          <p:cNvPicPr>
            <a:picLocks noGrp="1" noChangeAspect="1"/>
          </p:cNvPicPr>
          <p:nvPr>
            <p:ph sz="half" idx="2"/>
          </p:nvPr>
        </p:nvPicPr>
        <p:blipFill>
          <a:blip r:embed="rId1"/>
          <a:stretch>
            <a:fillRect/>
          </a:stretch>
        </p:blipFill>
        <p:spPr>
          <a:xfrm>
            <a:off x="6798311" y="1826260"/>
            <a:ext cx="4640580" cy="47650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1"/>
          <a:stretch>
            <a:fillRect/>
          </a:stretch>
        </p:blipFill>
        <p:spPr>
          <a:xfrm>
            <a:off x="176530" y="1351280"/>
            <a:ext cx="5843271" cy="4357371"/>
          </a:xfrm>
          <a:prstGeom prst="rect">
            <a:avLst/>
          </a:prstGeom>
        </p:spPr>
      </p:pic>
      <p:pic>
        <p:nvPicPr>
          <p:cNvPr id="6" name="Content Placeholder 5"/>
          <p:cNvPicPr>
            <a:picLocks noGrp="1" noChangeAspect="1"/>
          </p:cNvPicPr>
          <p:nvPr>
            <p:ph sz="half" idx="2"/>
          </p:nvPr>
        </p:nvPicPr>
        <p:blipFill>
          <a:blip r:embed="rId2"/>
          <a:stretch>
            <a:fillRect/>
          </a:stretch>
        </p:blipFill>
        <p:spPr>
          <a:xfrm>
            <a:off x="6172201" y="1351915"/>
            <a:ext cx="5742940" cy="441579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half" idx="1"/>
          </p:nvPr>
        </p:nvPicPr>
        <p:blipFill>
          <a:blip r:embed="rId1"/>
          <a:stretch>
            <a:fillRect/>
          </a:stretch>
        </p:blipFill>
        <p:spPr>
          <a:xfrm>
            <a:off x="838200" y="2163446"/>
            <a:ext cx="5181600" cy="3674745"/>
          </a:xfrm>
          <a:prstGeom prst="rect">
            <a:avLst/>
          </a:prstGeom>
        </p:spPr>
      </p:pic>
      <p:pic>
        <p:nvPicPr>
          <p:cNvPr id="6" name="Content Placeholder 5"/>
          <p:cNvPicPr>
            <a:picLocks noGrp="1" noChangeAspect="1"/>
          </p:cNvPicPr>
          <p:nvPr>
            <p:ph sz="half" idx="2"/>
          </p:nvPr>
        </p:nvPicPr>
        <p:blipFill>
          <a:blip r:embed="rId2"/>
          <a:stretch>
            <a:fillRect/>
          </a:stretch>
        </p:blipFill>
        <p:spPr>
          <a:xfrm>
            <a:off x="6172200" y="2158366"/>
            <a:ext cx="5181600" cy="36849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1800"/>
              <a:t>HSA support in </a:t>
            </a:r>
            <a:r>
              <a:rPr lang="en-US" sz="1800"/>
              <a:t>AMD GPUs </a:t>
            </a:r>
            <a:r>
              <a:rPr lang="x-none" altLang="en-US" sz="1800"/>
              <a:t>&amp; Software</a:t>
            </a:r>
            <a:endParaRPr lang="en-US" sz="1800"/>
          </a:p>
        </p:txBody>
      </p:sp>
      <p:pic>
        <p:nvPicPr>
          <p:cNvPr id="5" name="Picture 4"/>
          <p:cNvPicPr>
            <a:picLocks noChangeAspect="1"/>
          </p:cNvPicPr>
          <p:nvPr/>
        </p:nvPicPr>
        <p:blipFill>
          <a:blip r:embed="rId1"/>
          <a:stretch>
            <a:fillRect/>
          </a:stretch>
        </p:blipFill>
        <p:spPr>
          <a:xfrm>
            <a:off x="1329690" y="1393190"/>
            <a:ext cx="9040495" cy="52895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646430"/>
          </a:xfrm>
        </p:spPr>
        <p:txBody>
          <a:bodyPr>
            <a:normAutofit fontScale="90000"/>
          </a:bodyPr>
          <a:lstStyle/>
          <a:p>
            <a:r>
              <a:rPr lang="en-US"/>
              <a:t>Heterogeneous system architecture (HSA)</a:t>
            </a:r>
            <a:endParaRPr lang="en-US"/>
          </a:p>
        </p:txBody>
      </p:sp>
      <p:sp>
        <p:nvSpPr>
          <p:cNvPr id="3" name="Content Placeholder 2"/>
          <p:cNvSpPr>
            <a:spLocks noGrp="1"/>
          </p:cNvSpPr>
          <p:nvPr>
            <p:ph sz="half" idx="1"/>
          </p:nvPr>
        </p:nvSpPr>
        <p:spPr>
          <a:xfrm>
            <a:off x="241300" y="1494790"/>
            <a:ext cx="5779135" cy="4999990"/>
          </a:xfrm>
        </p:spPr>
        <p:txBody>
          <a:bodyPr>
            <a:normAutofit fontScale="67500" lnSpcReduction="10000"/>
          </a:bodyPr>
          <a:lstStyle/>
          <a:p>
            <a:r>
              <a:rPr lang="en-US"/>
              <a:t>HSA is a set of platform architecture features and a programming model that software can depend on for parallel computing.</a:t>
            </a:r>
            <a:endParaRPr lang="en-US"/>
          </a:p>
          <a:p>
            <a:r>
              <a:rPr lang="en-US"/>
              <a:t>Security and “quality of service”</a:t>
            </a:r>
            <a:endParaRPr lang="en-US"/>
          </a:p>
          <a:p>
            <a:pPr lvl="1"/>
            <a:r>
              <a:rPr lang="x-none" altLang="en-US"/>
              <a:t>An </a:t>
            </a:r>
            <a:r>
              <a:rPr lang="en-US"/>
              <a:t>HSA accelerator has a “user mode” ingrained for execution, where the operating system (OS) runtime sets strict policies at the hardware level for the accelerator.</a:t>
            </a:r>
            <a:endParaRPr lang="en-US"/>
          </a:p>
          <a:p>
            <a:pPr lvl="0"/>
            <a:r>
              <a:rPr lang="en-US"/>
              <a:t>Shared virtual memory (SVM)</a:t>
            </a:r>
            <a:endParaRPr lang="en-US"/>
          </a:p>
          <a:p>
            <a:pPr lvl="1"/>
            <a:r>
              <a:rPr lang="x-none" altLang="en-US"/>
              <a:t>R</a:t>
            </a:r>
            <a:r>
              <a:rPr lang="en-US"/>
              <a:t>equires an MMU in hardware. </a:t>
            </a:r>
            <a:r>
              <a:rPr lang="x-none" altLang="en-US"/>
              <a:t>S</a:t>
            </a:r>
            <a:r>
              <a:rPr lang="en-US"/>
              <a:t>VM allows the accelerator to parse and only access the application data it needs directly. </a:t>
            </a:r>
            <a:endParaRPr lang="en-US"/>
          </a:p>
        </p:txBody>
      </p:sp>
      <p:sp>
        <p:nvSpPr>
          <p:cNvPr id="4" name="Content Placeholder 3"/>
          <p:cNvSpPr>
            <a:spLocks noGrp="1"/>
          </p:cNvSpPr>
          <p:nvPr>
            <p:ph sz="half" idx="2"/>
          </p:nvPr>
        </p:nvSpPr>
        <p:spPr>
          <a:xfrm>
            <a:off x="6172200" y="1437640"/>
            <a:ext cx="5181600" cy="5165090"/>
          </a:xfrm>
        </p:spPr>
        <p:txBody>
          <a:bodyPr>
            <a:normAutofit fontScale="67500" lnSpcReduction="10000"/>
          </a:bodyPr>
          <a:lstStyle/>
          <a:p>
            <a:r>
              <a:rPr lang="en-US"/>
              <a:t>Platform atomic operations</a:t>
            </a:r>
            <a:endParaRPr lang="en-US"/>
          </a:p>
          <a:p>
            <a:pPr lvl="1"/>
            <a:r>
              <a:rPr lang="en-US"/>
              <a:t>HSA compatible accelerators must support 32-bit or 64-bit atomics, as threads running on the CPU and on the accelerator operate and synchronize with each other very efficiently using atomic operations.</a:t>
            </a:r>
            <a:endParaRPr lang="en-US"/>
          </a:p>
          <a:p>
            <a:pPr lvl="0"/>
            <a:r>
              <a:rPr lang="en-US"/>
              <a:t>HSA signals and doorbells</a:t>
            </a:r>
            <a:endParaRPr lang="en-US"/>
          </a:p>
          <a:p>
            <a:pPr lvl="1"/>
            <a:r>
              <a:rPr lang="en-US"/>
              <a:t>By using HSA signals, one accelerator can notify other accelerators directly that data is ready and these can start their processing immediately. If implemented fully, the CPU doesn’t need to perform any coordination and can stay asleep. This is a significant power saving feature.</a:t>
            </a:r>
            <a:endParaRPr lang="en-US"/>
          </a:p>
          <a:p>
            <a:pPr lvl="0"/>
            <a:r>
              <a:rPr lang="en-US"/>
              <a:t> User queues and dispatch</a:t>
            </a:r>
            <a:endParaRPr lang="en-US"/>
          </a:p>
          <a:p>
            <a:pPr lvl="1"/>
            <a:r>
              <a:rPr lang="x-none" altLang="en-US"/>
              <a:t>D</a:t>
            </a:r>
            <a:r>
              <a:rPr lang="en-US"/>
              <a:t>efining a hardware-based user queue dispatch mechanism that can be directly accessed from the application runtime. </a:t>
            </a:r>
            <a:endParaRPr lang="en-US"/>
          </a:p>
          <a:p>
            <a:pPr lvl="0"/>
            <a:r>
              <a:rPr lang="en-US"/>
              <a:t>Cache coherency</a:t>
            </a:r>
            <a:endParaRPr lang="en-US"/>
          </a:p>
          <a:p>
            <a:pPr lvl="1"/>
            <a:r>
              <a:rPr lang="en-US"/>
              <a:t>Cache coherency can be automatically enforced by hardware bus protocols or alternatively require instruction controls, which in the case of HSA is part of the definition.</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THANK YOU</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a:p>
        </p:txBody>
      </p:sp>
      <p:sp>
        <p:nvSpPr>
          <p:cNvPr id="3" name="Content Placeholder 2"/>
          <p:cNvSpPr>
            <a:spLocks noGrp="1"/>
          </p:cNvSpPr>
          <p:nvPr>
            <p:ph idx="1"/>
          </p:nvPr>
        </p:nvSpPr>
        <p:spPr/>
        <p:txBody>
          <a:bodyPr/>
          <a:lstStyle/>
          <a:p>
            <a:r>
              <a:rPr lang="en-US"/>
              <a:t>What is ROCm and its modules?</a:t>
            </a:r>
            <a:endParaRPr lang="en-US"/>
          </a:p>
          <a:p>
            <a:r>
              <a:rPr lang="en-US"/>
              <a:t>AMD AI over ROCm</a:t>
            </a:r>
            <a:endParaRPr lang="en-US"/>
          </a:p>
          <a:p>
            <a:r>
              <a:rPr lang="en-US"/>
              <a:t>MIVisionX Overview</a:t>
            </a:r>
            <a:endParaRPr lang="en-US"/>
          </a:p>
          <a:p>
            <a:r>
              <a:rPr lang="en-US"/>
              <a:t>MIVision Components - OpenVX, Neural Network Model Optimizer, Toolkit, and Utilities</a:t>
            </a:r>
            <a:endParaRPr lang="en-US"/>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74700"/>
          </a:xfrm>
        </p:spPr>
        <p:txBody>
          <a:bodyPr/>
          <a:lstStyle/>
          <a:p>
            <a:r>
              <a:rPr lang="en-US" dirty="0"/>
              <a:t>AMD </a:t>
            </a:r>
            <a:r>
              <a:rPr lang="en-US" dirty="0" err="1"/>
              <a:t>ROCm</a:t>
            </a:r>
            <a:r>
              <a:rPr lang="en-US" dirty="0"/>
              <a:t> </a:t>
            </a:r>
            <a:r>
              <a:rPr lang="x-none" altLang="en-US" dirty="0"/>
              <a:t>2.6 </a:t>
            </a:r>
            <a:r>
              <a:rPr lang="en-US" dirty="0"/>
              <a:t>Software Stack</a:t>
            </a:r>
            <a:endParaRPr lang="en-US" dirty="0"/>
          </a:p>
        </p:txBody>
      </p:sp>
      <p:sp>
        <p:nvSpPr>
          <p:cNvPr id="3" name="Content Placeholder 2"/>
          <p:cNvSpPr>
            <a:spLocks noGrp="1"/>
          </p:cNvSpPr>
          <p:nvPr>
            <p:ph sz="half" idx="1"/>
          </p:nvPr>
        </p:nvSpPr>
        <p:spPr>
          <a:xfrm>
            <a:off x="594995" y="1614170"/>
            <a:ext cx="3245485" cy="4566285"/>
          </a:xfrm>
        </p:spPr>
        <p:txBody>
          <a:bodyPr>
            <a:normAutofit/>
          </a:bodyPr>
          <a:lstStyle/>
          <a:p>
            <a:pPr marL="381000" indent="-381000">
              <a:buFont typeface="Arial" panose="020B0604020202020204" pitchFamily="34" charset="0"/>
              <a:buChar char="•"/>
            </a:pPr>
            <a:r>
              <a:rPr lang="en-US" sz="1600" dirty="0" err="1">
                <a:solidFill>
                  <a:schemeClr val="tx1"/>
                </a:solidFill>
              </a:rPr>
              <a:t>ROCm</a:t>
            </a:r>
            <a:r>
              <a:rPr lang="en-US" sz="1600" dirty="0">
                <a:solidFill>
                  <a:schemeClr val="tx1"/>
                </a:solidFill>
              </a:rPr>
              <a:t> Core Components</a:t>
            </a:r>
            <a:endParaRPr lang="en-US" sz="1600" dirty="0">
              <a:solidFill>
                <a:schemeClr val="tx1"/>
              </a:solidFill>
            </a:endParaRPr>
          </a:p>
          <a:p>
            <a:pPr marL="609600" lvl="1" indent="-381000"/>
            <a:r>
              <a:rPr lang="en-US" sz="1600" dirty="0" err="1">
                <a:solidFill>
                  <a:schemeClr val="tx1"/>
                </a:solidFill>
              </a:rPr>
              <a:t>ROCk</a:t>
            </a:r>
            <a:r>
              <a:rPr lang="en-US" sz="1600" dirty="0">
                <a:solidFill>
                  <a:schemeClr val="tx1"/>
                </a:solidFill>
              </a:rPr>
              <a:t> Kernel Driver</a:t>
            </a:r>
            <a:endParaRPr lang="en-US" sz="1600" dirty="0">
              <a:solidFill>
                <a:schemeClr val="tx1"/>
              </a:solidFill>
            </a:endParaRPr>
          </a:p>
          <a:p>
            <a:pPr marL="609600" lvl="1" indent="-381000"/>
            <a:r>
              <a:rPr lang="en-US" sz="1600" dirty="0" err="1">
                <a:solidFill>
                  <a:schemeClr val="tx1"/>
                </a:solidFill>
              </a:rPr>
              <a:t>ROCr</a:t>
            </a:r>
            <a:r>
              <a:rPr lang="en-US" sz="1600" dirty="0">
                <a:solidFill>
                  <a:schemeClr val="tx1"/>
                </a:solidFill>
              </a:rPr>
              <a:t> Runtime</a:t>
            </a:r>
            <a:endParaRPr lang="en-US" sz="1600" dirty="0">
              <a:solidFill>
                <a:schemeClr val="tx1"/>
              </a:solidFill>
            </a:endParaRPr>
          </a:p>
          <a:p>
            <a:pPr marL="609600" lvl="1" indent="-381000"/>
            <a:r>
              <a:rPr lang="en-US" sz="1600" dirty="0" err="1">
                <a:solidFill>
                  <a:schemeClr val="tx1"/>
                </a:solidFill>
              </a:rPr>
              <a:t>ROCt</a:t>
            </a:r>
            <a:r>
              <a:rPr lang="en-US" sz="1600" dirty="0">
                <a:solidFill>
                  <a:schemeClr val="tx1"/>
                </a:solidFill>
              </a:rPr>
              <a:t> </a:t>
            </a:r>
            <a:r>
              <a:rPr lang="en-US" sz="1600" dirty="0" err="1">
                <a:solidFill>
                  <a:schemeClr val="tx1"/>
                </a:solidFill>
              </a:rPr>
              <a:t>Thunk</a:t>
            </a:r>
            <a:r>
              <a:rPr lang="en-US" sz="1600" dirty="0">
                <a:solidFill>
                  <a:schemeClr val="tx1"/>
                </a:solidFill>
              </a:rPr>
              <a:t> Interface</a:t>
            </a:r>
            <a:endParaRPr lang="en-US" sz="1600" dirty="0">
              <a:solidFill>
                <a:schemeClr val="tx1"/>
              </a:solidFill>
            </a:endParaRPr>
          </a:p>
          <a:p>
            <a:pPr marL="381000" indent="-381000">
              <a:buFont typeface="Arial" panose="020B0604020202020204" pitchFamily="34" charset="0"/>
              <a:buChar char="•"/>
            </a:pPr>
            <a:r>
              <a:rPr lang="en-US" sz="1600" dirty="0" err="1">
                <a:solidFill>
                  <a:schemeClr val="tx1"/>
                </a:solidFill>
              </a:rPr>
              <a:t>ROCm</a:t>
            </a:r>
            <a:r>
              <a:rPr lang="en-US" sz="1600" dirty="0">
                <a:solidFill>
                  <a:schemeClr val="tx1"/>
                </a:solidFill>
              </a:rPr>
              <a:t> Support Software</a:t>
            </a:r>
            <a:endParaRPr lang="en-US" sz="1600" dirty="0">
              <a:solidFill>
                <a:schemeClr val="tx1"/>
              </a:solidFill>
            </a:endParaRPr>
          </a:p>
          <a:p>
            <a:pPr marL="609600" lvl="1" indent="-381000"/>
            <a:r>
              <a:rPr lang="en-US" sz="1600" dirty="0" err="1">
                <a:solidFill>
                  <a:schemeClr val="tx1"/>
                </a:solidFill>
              </a:rPr>
              <a:t>ROCm</a:t>
            </a:r>
            <a:r>
              <a:rPr lang="en-US" sz="1600" dirty="0">
                <a:solidFill>
                  <a:schemeClr val="tx1"/>
                </a:solidFill>
              </a:rPr>
              <a:t> SMI</a:t>
            </a:r>
            <a:endParaRPr lang="en-US" sz="1600" dirty="0">
              <a:solidFill>
                <a:schemeClr val="tx1"/>
              </a:solidFill>
            </a:endParaRPr>
          </a:p>
          <a:p>
            <a:pPr marL="609600" lvl="1" indent="-381000"/>
            <a:r>
              <a:rPr lang="en-US" sz="1600" dirty="0" err="1">
                <a:solidFill>
                  <a:schemeClr val="tx1"/>
                </a:solidFill>
              </a:rPr>
              <a:t>ROCm</a:t>
            </a:r>
            <a:r>
              <a:rPr lang="en-US" sz="1600" dirty="0">
                <a:solidFill>
                  <a:schemeClr val="tx1"/>
                </a:solidFill>
              </a:rPr>
              <a:t> </a:t>
            </a:r>
            <a:r>
              <a:rPr lang="en-US" sz="1600" dirty="0" err="1">
                <a:solidFill>
                  <a:schemeClr val="tx1"/>
                </a:solidFill>
              </a:rPr>
              <a:t>cmake</a:t>
            </a:r>
            <a:endParaRPr lang="en-US" sz="1600" dirty="0" err="1">
              <a:solidFill>
                <a:schemeClr val="tx1"/>
              </a:solidFill>
            </a:endParaRPr>
          </a:p>
          <a:p>
            <a:pPr marL="609600" lvl="1" indent="-381000"/>
            <a:r>
              <a:rPr lang="en-US" sz="1600" dirty="0" err="1">
                <a:solidFill>
                  <a:schemeClr val="tx1"/>
                </a:solidFill>
              </a:rPr>
              <a:t>rocminfo</a:t>
            </a:r>
            <a:endParaRPr lang="en-US" sz="1600" dirty="0" err="1">
              <a:solidFill>
                <a:schemeClr val="tx1"/>
              </a:solidFill>
            </a:endParaRPr>
          </a:p>
          <a:p>
            <a:pPr marL="609600" lvl="1" indent="-381000"/>
            <a:r>
              <a:rPr lang="en-US" sz="1600" dirty="0" err="1">
                <a:solidFill>
                  <a:schemeClr val="tx1"/>
                </a:solidFill>
              </a:rPr>
              <a:t>ROCm</a:t>
            </a:r>
            <a:r>
              <a:rPr lang="en-US" sz="1600" dirty="0">
                <a:solidFill>
                  <a:schemeClr val="tx1"/>
                </a:solidFill>
              </a:rPr>
              <a:t> Bandwidth Test</a:t>
            </a:r>
            <a:endParaRPr lang="en-US" sz="1600" dirty="0">
              <a:solidFill>
                <a:schemeClr val="tx1"/>
              </a:solidFill>
            </a:endParaRPr>
          </a:p>
        </p:txBody>
      </p:sp>
      <p:sp>
        <p:nvSpPr>
          <p:cNvPr id="4" name="Content Placeholder 3"/>
          <p:cNvSpPr>
            <a:spLocks noGrp="1"/>
          </p:cNvSpPr>
          <p:nvPr>
            <p:ph sz="half" idx="2"/>
          </p:nvPr>
        </p:nvSpPr>
        <p:spPr>
          <a:xfrm>
            <a:off x="4058920" y="1612900"/>
            <a:ext cx="4493260" cy="4566285"/>
          </a:xfrm>
        </p:spPr>
        <p:txBody>
          <a:bodyPr/>
          <a:lstStyle/>
          <a:p>
            <a:pPr marL="381000" indent="-381000">
              <a:buFont typeface="Arial" panose="020B0604020202020204" pitchFamily="34" charset="0"/>
              <a:buChar char="•"/>
            </a:pPr>
            <a:r>
              <a:rPr lang="en-US" sz="1335" dirty="0" err="1">
                <a:solidFill>
                  <a:schemeClr val="tx1"/>
                </a:solidFill>
              </a:rPr>
              <a:t>ROCm</a:t>
            </a:r>
            <a:r>
              <a:rPr lang="en-US" sz="1335" dirty="0">
                <a:solidFill>
                  <a:schemeClr val="tx1"/>
                </a:solidFill>
              </a:rPr>
              <a:t> Development Tools</a:t>
            </a:r>
            <a:endParaRPr lang="en-US" sz="1335" dirty="0">
              <a:solidFill>
                <a:schemeClr val="tx1"/>
              </a:solidFill>
            </a:endParaRPr>
          </a:p>
          <a:p>
            <a:pPr marL="609600" lvl="1" indent="-381000"/>
            <a:r>
              <a:rPr lang="en-US" sz="1335" dirty="0">
                <a:solidFill>
                  <a:schemeClr val="tx1"/>
                </a:solidFill>
              </a:rPr>
              <a:t>HCC compiler </a:t>
            </a:r>
            <a:r>
              <a:rPr lang="x-none" altLang="en-US" sz="1335" dirty="0">
                <a:solidFill>
                  <a:schemeClr val="tx1"/>
                </a:solidFill>
              </a:rPr>
              <a:t>(Like NVCC)</a:t>
            </a:r>
            <a:endParaRPr lang="x-none" altLang="en-US" sz="1335" dirty="0">
              <a:solidFill>
                <a:schemeClr val="tx1"/>
              </a:solidFill>
            </a:endParaRPr>
          </a:p>
          <a:p>
            <a:pPr marL="609600" lvl="1" indent="-381000"/>
            <a:r>
              <a:rPr lang="en-US" sz="1335" dirty="0">
                <a:solidFill>
                  <a:schemeClr val="tx1"/>
                </a:solidFill>
              </a:rPr>
              <a:t>HIP </a:t>
            </a:r>
            <a:r>
              <a:rPr lang="x-none" altLang="en-US" sz="1335" dirty="0">
                <a:solidFill>
                  <a:schemeClr val="tx1"/>
                </a:solidFill>
              </a:rPr>
              <a:t>(Like CUDA)</a:t>
            </a:r>
            <a:endParaRPr lang="x-none" alt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Device Libraries</a:t>
            </a:r>
            <a:endParaRPr 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OpenCL Runtime, Driver, Compiler</a:t>
            </a:r>
            <a:endParaRPr lang="en-US" sz="1335" dirty="0">
              <a:solidFill>
                <a:schemeClr val="tx1"/>
              </a:solidFill>
            </a:endParaRPr>
          </a:p>
          <a:p>
            <a:pPr marL="609600" lvl="1" indent="-381000"/>
            <a:r>
              <a:rPr lang="en-US" sz="1335" dirty="0">
                <a:solidFill>
                  <a:schemeClr val="tx1"/>
                </a:solidFill>
              </a:rPr>
              <a:t>ROCM Clang-OCL Kernel Compiler</a:t>
            </a:r>
            <a:endParaRPr lang="en-US" sz="1335" dirty="0">
              <a:solidFill>
                <a:schemeClr val="tx1"/>
              </a:solidFill>
            </a:endParaRPr>
          </a:p>
          <a:p>
            <a:pPr marL="609600" lvl="1" indent="-381000"/>
            <a:r>
              <a:rPr lang="en-US" sz="1335" dirty="0">
                <a:solidFill>
                  <a:schemeClr val="tx1"/>
                </a:solidFill>
              </a:rPr>
              <a:t>Asynchronous Task and Memory Interface (ATMI)</a:t>
            </a:r>
            <a:endParaRPr lang="en-US" sz="1335" dirty="0">
              <a:solidFill>
                <a:schemeClr val="tx1"/>
              </a:solidFill>
            </a:endParaRPr>
          </a:p>
          <a:p>
            <a:pPr marL="609600" lvl="1" indent="-381000"/>
            <a:r>
              <a:rPr lang="en-US" sz="1335" dirty="0" err="1">
                <a:solidFill>
                  <a:schemeClr val="tx1"/>
                </a:solidFill>
              </a:rPr>
              <a:t>ROCr</a:t>
            </a:r>
            <a:r>
              <a:rPr lang="en-US" sz="1335" dirty="0">
                <a:solidFill>
                  <a:schemeClr val="tx1"/>
                </a:solidFill>
              </a:rPr>
              <a:t> Debug Agent</a:t>
            </a:r>
            <a:endParaRPr 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Code Object Manager</a:t>
            </a:r>
            <a:endParaRPr lang="en-US" sz="1335" dirty="0">
              <a:solidFill>
                <a:schemeClr val="tx1"/>
              </a:solidFill>
            </a:endParaRPr>
          </a:p>
          <a:p>
            <a:pPr marL="609600" lvl="1" indent="-381000"/>
            <a:r>
              <a:rPr lang="en-US" sz="1335" dirty="0">
                <a:solidFill>
                  <a:schemeClr val="tx1"/>
                </a:solidFill>
              </a:rPr>
              <a:t>ROC Profiler</a:t>
            </a:r>
            <a:endParaRPr lang="en-US" sz="1335" dirty="0">
              <a:solidFill>
                <a:schemeClr val="tx1"/>
              </a:solidFill>
            </a:endParaRPr>
          </a:p>
          <a:p>
            <a:pPr marL="609600" lvl="1" indent="-381000"/>
            <a:r>
              <a:rPr lang="en-US" sz="1335" dirty="0">
                <a:solidFill>
                  <a:schemeClr val="tx1"/>
                </a:solidFill>
              </a:rPr>
              <a:t>ROC Tracer</a:t>
            </a:r>
            <a:endParaRPr lang="en-US" sz="1335" dirty="0">
              <a:solidFill>
                <a:schemeClr val="tx1"/>
              </a:solidFill>
            </a:endParaRPr>
          </a:p>
          <a:p>
            <a:pPr marL="609600" lvl="1" indent="-381000"/>
            <a:r>
              <a:rPr lang="en-US" sz="1335" dirty="0">
                <a:solidFill>
                  <a:schemeClr val="tx1"/>
                </a:solidFill>
              </a:rPr>
              <a:t>Radeon Compute Profiler</a:t>
            </a:r>
            <a:endParaRPr lang="en-US" sz="1335" dirty="0">
              <a:solidFill>
                <a:schemeClr val="tx1"/>
              </a:solidFill>
            </a:endParaRPr>
          </a:p>
        </p:txBody>
      </p:sp>
      <p:sp>
        <p:nvSpPr>
          <p:cNvPr id="5" name="Slide Number Placeholder 4"/>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6" name="TextBox 5"/>
          <p:cNvSpPr txBox="1"/>
          <p:nvPr/>
        </p:nvSpPr>
        <p:spPr>
          <a:xfrm>
            <a:off x="8816433" y="1597263"/>
            <a:ext cx="2879296" cy="4811395"/>
          </a:xfrm>
          <a:prstGeom prst="rect">
            <a:avLst/>
          </a:prstGeom>
          <a:noFill/>
        </p:spPr>
        <p:txBody>
          <a:bodyPr wrap="square" rtlCol="0">
            <a:spAutoFit/>
          </a:bodyPr>
          <a:lstStyle/>
          <a:p>
            <a:pPr marL="228600" indent="-228600">
              <a:buFont typeface="Arial" panose="020B0604020202020204" pitchFamily="34" charset="0"/>
              <a:buChar char="•"/>
            </a:pPr>
            <a:r>
              <a:rPr lang="en-US" sz="1335" dirty="0" err="1">
                <a:solidFill>
                  <a:schemeClr val="tx2"/>
                </a:solidFill>
              </a:rPr>
              <a:t>ROCm</a:t>
            </a:r>
            <a:r>
              <a:rPr lang="en-US" sz="1335" dirty="0">
                <a:solidFill>
                  <a:schemeClr val="tx2"/>
                </a:solidFill>
              </a:rPr>
              <a:t> Libraries</a:t>
            </a:r>
            <a:endParaRPr lang="en-US" sz="1335" dirty="0">
              <a:solidFill>
                <a:schemeClr val="tx2"/>
              </a:solidFill>
            </a:endParaRPr>
          </a:p>
          <a:p>
            <a:pPr marL="838200" lvl="1" indent="-228600">
              <a:buFont typeface="Arial" panose="020B0604020202020204" pitchFamily="34" charset="0"/>
              <a:buChar char="•"/>
            </a:pPr>
            <a:r>
              <a:rPr lang="en-US" sz="1465" b="1" dirty="0" err="1">
                <a:solidFill>
                  <a:schemeClr val="tx2"/>
                </a:solidFill>
              </a:rPr>
              <a:t>rocBLAS</a:t>
            </a:r>
            <a:r>
              <a:rPr lang="x-none" altLang="en-US" sz="1465" b="1" dirty="0" err="1">
                <a:solidFill>
                  <a:schemeClr val="tx2"/>
                </a:solidFill>
              </a:rPr>
              <a:t>/Tensible</a:t>
            </a:r>
            <a:r>
              <a:rPr lang="en-US" sz="1465" b="1" dirty="0" err="1">
                <a:solidFill>
                  <a:schemeClr val="tx2"/>
                </a:solidFill>
              </a:rPr>
              <a:t> </a:t>
            </a:r>
            <a:r>
              <a:rPr lang="x-none" altLang="en-US" sz="1465" b="1" dirty="0" err="1">
                <a:solidFill>
                  <a:schemeClr val="tx2"/>
                </a:solidFill>
              </a:rPr>
              <a:t>w/ BFloat16 support</a:t>
            </a:r>
            <a:endParaRPr lang="x-none" altLang="en-US" sz="1465" b="1" dirty="0" err="1">
              <a:solidFill>
                <a:schemeClr val="tx2"/>
              </a:solidFill>
            </a:endParaRPr>
          </a:p>
          <a:p>
            <a:pPr marL="838200" lvl="1" indent="-228600">
              <a:buFont typeface="Arial" panose="020B0604020202020204" pitchFamily="34" charset="0"/>
              <a:buChar char="•"/>
            </a:pPr>
            <a:r>
              <a:rPr lang="en-US" sz="1465" dirty="0" err="1">
                <a:solidFill>
                  <a:schemeClr val="tx2"/>
                </a:solidFill>
              </a:rPr>
              <a:t>hipBLAS </a:t>
            </a:r>
            <a:r>
              <a:rPr lang="x-none" altLang="en-US" sz="1465" dirty="0" err="1">
                <a:solidFill>
                  <a:schemeClr val="tx2"/>
                </a:solidFill>
              </a:rPr>
              <a:t>w/ rocBLAS and cuBLAS as backend</a:t>
            </a:r>
            <a:endParaRPr lang="x-none" altLang="en-US" sz="1465" dirty="0" err="1">
              <a:solidFill>
                <a:schemeClr val="tx2"/>
              </a:solidFill>
            </a:endParaRPr>
          </a:p>
          <a:p>
            <a:pPr marL="838200" lvl="1" indent="-228600">
              <a:buFont typeface="Arial" panose="020B0604020202020204" pitchFamily="34" charset="0"/>
              <a:buChar char="•"/>
            </a:pPr>
            <a:r>
              <a:rPr lang="en-US" sz="1465" dirty="0" err="1">
                <a:solidFill>
                  <a:schemeClr val="tx2"/>
                </a:solidFill>
              </a:rPr>
              <a:t>rocFFT</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rocRAND</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rocSPARSE</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hipSPARSE</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rocALUTION</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MIOpenGEMM</a:t>
            </a:r>
            <a:endParaRPr lang="en-US" sz="1465" dirty="0">
              <a:solidFill>
                <a:schemeClr val="tx2"/>
              </a:solidFill>
            </a:endParaRPr>
          </a:p>
          <a:p>
            <a:pPr marL="838200" lvl="1" indent="-228600">
              <a:buFont typeface="Arial" panose="020B0604020202020204" pitchFamily="34" charset="0"/>
              <a:buChar char="•"/>
            </a:pPr>
            <a:r>
              <a:rPr lang="en-US" sz="1465" b="1" dirty="0" err="1">
                <a:solidFill>
                  <a:schemeClr val="tx2"/>
                </a:solidFill>
              </a:rPr>
              <a:t>MIOpen </a:t>
            </a:r>
            <a:r>
              <a:rPr lang="x-none" altLang="en-US" sz="1465" b="1" dirty="0" err="1">
                <a:solidFill>
                  <a:schemeClr val="tx2"/>
                </a:solidFill>
              </a:rPr>
              <a:t>2.0 w/ BFloat16 support (Like cuDNN)</a:t>
            </a:r>
            <a:endParaRPr lang="x-none" altLang="en-US" sz="1465" b="1" dirty="0" err="1">
              <a:solidFill>
                <a:schemeClr val="tx2"/>
              </a:solidFill>
            </a:endParaRPr>
          </a:p>
          <a:p>
            <a:pPr marL="838200" lvl="1" indent="-228600">
              <a:buFont typeface="Arial" panose="020B0604020202020204" pitchFamily="34" charset="0"/>
              <a:buChar char="•"/>
            </a:pPr>
            <a:r>
              <a:rPr lang="en-US" sz="1465" b="1" dirty="0" err="1">
                <a:solidFill>
                  <a:srgbClr val="FF0000"/>
                </a:solidFill>
              </a:rPr>
              <a:t>rocThrust</a:t>
            </a:r>
            <a:endParaRPr lang="en-US" sz="1465" b="1" dirty="0" err="1">
              <a:solidFill>
                <a:srgbClr val="FF0000"/>
              </a:solidFill>
            </a:endParaRPr>
          </a:p>
          <a:p>
            <a:pPr marL="838200" lvl="1" indent="-228600">
              <a:buFont typeface="Arial" panose="020B0604020202020204" pitchFamily="34" charset="0"/>
              <a:buChar char="•"/>
            </a:pPr>
            <a:r>
              <a:rPr lang="x-none" altLang="en-US" sz="1465" dirty="0" err="1">
                <a:solidFill>
                  <a:schemeClr val="tx2"/>
                </a:solidFill>
              </a:rPr>
              <a:t>MIGraphX 0.3</a:t>
            </a:r>
            <a:endParaRPr lang="x-none" altLang="en-US" sz="1465" dirty="0" err="1">
              <a:solidFill>
                <a:schemeClr val="tx2"/>
              </a:solidFill>
            </a:endParaRPr>
          </a:p>
          <a:p>
            <a:pPr marL="838200" lvl="1" indent="-228600">
              <a:buFont typeface="Arial" panose="020B0604020202020204" pitchFamily="34" charset="0"/>
              <a:buChar char="•"/>
            </a:pPr>
            <a:r>
              <a:rPr lang="en-US" sz="1465" dirty="0" err="1">
                <a:solidFill>
                  <a:schemeClr val="tx2"/>
                </a:solidFill>
              </a:rPr>
              <a:t>ROCm</a:t>
            </a:r>
            <a:r>
              <a:rPr lang="en-US" sz="1465" dirty="0">
                <a:solidFill>
                  <a:schemeClr val="tx2"/>
                </a:solidFill>
              </a:rPr>
              <a:t> SMI Lib</a:t>
            </a:r>
            <a:endParaRPr lang="en-US" sz="1465" dirty="0">
              <a:solidFill>
                <a:schemeClr val="tx2"/>
              </a:solidFill>
            </a:endParaRPr>
          </a:p>
          <a:p>
            <a:pPr marL="838200" lvl="1" indent="-228600">
              <a:buFont typeface="Arial" panose="020B0604020202020204" pitchFamily="34" charset="0"/>
              <a:buChar char="•"/>
            </a:pPr>
            <a:r>
              <a:rPr lang="en-US" sz="1465" dirty="0">
                <a:solidFill>
                  <a:schemeClr val="tx2"/>
                </a:solidFill>
              </a:rPr>
              <a:t>RCCL</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MIVisionX</a:t>
            </a:r>
            <a:endParaRPr lang="en-US" sz="1465" dirty="0" err="1">
              <a:solidFill>
                <a:schemeClr val="tx2"/>
              </a:solidFill>
            </a:endParaRPr>
          </a:p>
          <a:p>
            <a:pPr marL="838200" lvl="1" indent="-228600">
              <a:buFont typeface="Arial" panose="020B0604020202020204" pitchFamily="34" charset="0"/>
              <a:buChar char="•"/>
            </a:pPr>
            <a:r>
              <a:rPr lang="en-US" sz="1465" b="1" dirty="0" err="1">
                <a:solidFill>
                  <a:srgbClr val="FF0000"/>
                </a:solidFill>
              </a:rPr>
              <a:t>hipCUB</a:t>
            </a:r>
            <a:endParaRPr lang="en-US" sz="1465" b="1" dirty="0" err="1">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833755"/>
          </a:xfrm>
        </p:spPr>
        <p:txBody>
          <a:bodyPr>
            <a:normAutofit fontScale="90000"/>
          </a:bodyPr>
          <a:lstStyle/>
          <a:p>
            <a:r>
              <a:rPr lang="x-none" altLang="en-US"/>
              <a:t>Layer Model of ROCm Stack &amp; Language</a:t>
            </a:r>
            <a:endParaRPr lang="x-none" altLang="en-US"/>
          </a:p>
        </p:txBody>
      </p:sp>
      <p:sp>
        <p:nvSpPr>
          <p:cNvPr id="3" name="Content Placeholder 2"/>
          <p:cNvSpPr>
            <a:spLocks noGrp="1"/>
          </p:cNvSpPr>
          <p:nvPr>
            <p:ph sz="half" idx="1"/>
          </p:nvPr>
        </p:nvSpPr>
        <p:spPr>
          <a:xfrm>
            <a:off x="838200" y="1826260"/>
            <a:ext cx="4832350" cy="4351655"/>
          </a:xfrm>
        </p:spPr>
        <p:txBody>
          <a:bodyPr>
            <a:normAutofit/>
          </a:bodyPr>
          <a:lstStyle/>
          <a:p>
            <a:r>
              <a:rPr lang="x-none" altLang="en-US"/>
              <a:t>Three Level Compilation Foundation &amp; Language Support</a:t>
            </a:r>
            <a:endParaRPr lang="x-none" altLang="en-US"/>
          </a:p>
          <a:p>
            <a:pPr lvl="1"/>
            <a:r>
              <a:rPr lang="x-none" altLang="en-US"/>
              <a:t>LLVM compiler foundation</a:t>
            </a:r>
            <a:endParaRPr lang="x-none" altLang="en-US"/>
          </a:p>
          <a:p>
            <a:pPr lvl="1"/>
            <a:r>
              <a:rPr lang="x-none" altLang="en-US"/>
              <a:t>HCC C++ and HIP for application portability</a:t>
            </a:r>
            <a:endParaRPr lang="x-none" altLang="en-US"/>
          </a:p>
          <a:p>
            <a:pPr lvl="1"/>
            <a:r>
              <a:rPr lang="x-none" altLang="en-US"/>
              <a:t>GCN assembler and disassembler</a:t>
            </a:r>
            <a:endParaRPr lang="x-none" altLang="en-US"/>
          </a:p>
          <a:p>
            <a:endParaRPr lang="x-none" altLang="en-US"/>
          </a:p>
        </p:txBody>
      </p:sp>
      <p:pic>
        <p:nvPicPr>
          <p:cNvPr id="5" name="Content Placeholder 4"/>
          <p:cNvPicPr>
            <a:picLocks noGrp="1" noChangeAspect="1"/>
          </p:cNvPicPr>
          <p:nvPr>
            <p:ph sz="half" idx="2"/>
          </p:nvPr>
        </p:nvPicPr>
        <p:blipFill>
          <a:blip r:embed="rId1"/>
          <a:stretch>
            <a:fillRect/>
          </a:stretch>
        </p:blipFill>
        <p:spPr>
          <a:xfrm>
            <a:off x="6172200" y="1966595"/>
            <a:ext cx="5181600" cy="40684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215835"/>
            <a:ext cx="9931400" cy="418646"/>
          </a:xfrm>
        </p:spPr>
        <p:txBody>
          <a:bodyPr>
            <a:normAutofit fontScale="90000"/>
          </a:bodyPr>
          <a:lstStyle/>
          <a:p>
            <a:r>
              <a:rPr lang="x-none" altLang="en-US" dirty="0"/>
              <a:t>AMD AI over ROCm</a:t>
            </a:r>
            <a:endParaRPr lang="x-none" altLang="en-US" dirty="0"/>
          </a:p>
        </p:txBody>
      </p:sp>
      <p:graphicFrame>
        <p:nvGraphicFramePr>
          <p:cNvPr id="6" name="Content Placeholder 5"/>
          <p:cNvGraphicFramePr>
            <a:graphicFrameLocks noGrp="1"/>
          </p:cNvGraphicFramePr>
          <p:nvPr>
            <p:ph sz="half" idx="1"/>
          </p:nvPr>
        </p:nvGraphicFramePr>
        <p:xfrm>
          <a:off x="316230" y="1616075"/>
          <a:ext cx="5779769" cy="4675507"/>
        </p:xfrm>
        <a:graphic>
          <a:graphicData uri="http://schemas.openxmlformats.org/drawingml/2006/table">
            <a:tbl>
              <a:tblPr firstRow="1" bandRow="1">
                <a:tableStyleId>{5C22544A-7EE6-4342-B048-85BDC9FD1C3A}</a:tableStyleId>
              </a:tblPr>
              <a:tblGrid>
                <a:gridCol w="1155954"/>
                <a:gridCol w="952378"/>
                <a:gridCol w="1148643"/>
                <a:gridCol w="1094376"/>
                <a:gridCol w="1428418"/>
              </a:tblGrid>
              <a:tr h="369571">
                <a:tc>
                  <a:txBody>
                    <a:bodyPr/>
                    <a:lstStyle/>
                    <a:p>
                      <a:pPr>
                        <a:buNone/>
                      </a:pPr>
                      <a:r>
                        <a:rPr sz="1000"/>
                        <a:t>Framework </a:t>
                      </a:r>
                      <a:endParaRPr sz="1000"/>
                    </a:p>
                  </a:txBody>
                  <a:tcPr/>
                </a:tc>
                <a:tc>
                  <a:txBody>
                    <a:bodyPr/>
                    <a:lstStyle/>
                    <a:p>
                      <a:pPr>
                        <a:buNone/>
                      </a:pPr>
                      <a:r>
                        <a:rPr sz="1000"/>
                        <a:t>Status </a:t>
                      </a:r>
                      <a:endParaRPr sz="1000"/>
                    </a:p>
                  </a:txBody>
                  <a:tcPr/>
                </a:tc>
                <a:tc>
                  <a:txBody>
                    <a:bodyPr/>
                    <a:lstStyle/>
                    <a:p>
                      <a:pPr>
                        <a:buNone/>
                      </a:pPr>
                      <a:r>
                        <a:rPr sz="1000"/>
                        <a:t>MIOpen Enabled </a:t>
                      </a:r>
                      <a:endParaRPr sz="1000"/>
                    </a:p>
                  </a:txBody>
                  <a:tcPr/>
                </a:tc>
                <a:tc>
                  <a:txBody>
                    <a:bodyPr/>
                    <a:lstStyle/>
                    <a:p>
                      <a:pPr>
                        <a:buNone/>
                      </a:pPr>
                      <a:r>
                        <a:rPr sz="1000"/>
                        <a:t>Upstreamed   </a:t>
                      </a:r>
                      <a:endParaRPr sz="1000"/>
                    </a:p>
                  </a:txBody>
                  <a:tcPr/>
                </a:tc>
                <a:tc>
                  <a:txBody>
                    <a:bodyPr/>
                    <a:lstStyle/>
                    <a:p>
                      <a:pPr>
                        <a:buNone/>
                      </a:pPr>
                      <a:r>
                        <a:rPr sz="1000"/>
                        <a:t>Current Repository</a:t>
                      </a:r>
                      <a:endParaRPr sz="1000"/>
                    </a:p>
                  </a:txBody>
                  <a:tcPr/>
                </a:tc>
              </a:tr>
              <a:tr h="542925">
                <a:tc>
                  <a:txBody>
                    <a:bodyPr/>
                    <a:lstStyle/>
                    <a:p>
                      <a:pPr>
                        <a:buNone/>
                      </a:pPr>
                      <a:r>
                        <a:rPr sz="1000"/>
                        <a:t>Caffe       </a:t>
                      </a:r>
                      <a:endParaRPr sz="1000"/>
                    </a:p>
                  </a:txBody>
                  <a:tcPr/>
                </a:tc>
                <a:tc>
                  <a:txBody>
                    <a:bodyPr/>
                    <a:lstStyle/>
                    <a:p>
                      <a:pPr>
                        <a:buNone/>
                      </a:pPr>
                      <a:r>
                        <a:rPr sz="1000"/>
                        <a:t>Public     </a:t>
                      </a:r>
                      <a:endParaRPr sz="1000"/>
                    </a:p>
                  </a:txBody>
                  <a:tcPr/>
                </a:tc>
                <a:tc>
                  <a:txBody>
                    <a:bodyPr/>
                    <a:lstStyle/>
                    <a:p>
                      <a:pPr>
                        <a:buNone/>
                      </a:pPr>
                      <a:r>
                        <a:rPr sz="1000"/>
                        <a:t>Yes            </a:t>
                      </a:r>
                      <a:endParaRPr sz="1000"/>
                    </a:p>
                  </a:txBody>
                  <a:tcPr/>
                </a:tc>
                <a:tc>
                  <a:txBody>
                    <a:bodyPr/>
                    <a:lstStyle/>
                    <a:p>
                      <a:pPr>
                        <a:buNone/>
                      </a:pPr>
                      <a:r>
                        <a:rPr sz="1000"/>
                        <a:t>              </a:t>
                      </a:r>
                      <a:endParaRPr sz="1000"/>
                    </a:p>
                  </a:txBody>
                  <a:tcPr/>
                </a:tc>
                <a:tc>
                  <a:txBody>
                    <a:bodyPr/>
                    <a:lstStyle/>
                    <a:p>
                      <a:pPr>
                        <a:buNone/>
                      </a:pPr>
                      <a:r>
                        <a:rPr sz="1000"/>
                        <a:t>https://github.com/ROCmSoftwarePlatform/hipCaffe</a:t>
                      </a:r>
                      <a:endParaRPr sz="1000"/>
                    </a:p>
                  </a:txBody>
                  <a:tcPr/>
                </a:tc>
              </a:tr>
              <a:tr h="705485">
                <a:tc>
                  <a:txBody>
                    <a:bodyPr/>
                    <a:lstStyle/>
                    <a:p>
                      <a:pPr>
                        <a:buNone/>
                      </a:pPr>
                      <a:r>
                        <a:rPr sz="1000"/>
                        <a:t>Tensorflow  </a:t>
                      </a:r>
                      <a:r>
                        <a:rPr lang="x-none" sz="1000"/>
                        <a:t>2.0</a:t>
                      </a:r>
                      <a:r>
                        <a:rPr sz="1000"/>
                        <a:t> </a:t>
                      </a:r>
                      <a:endParaRPr sz="1000"/>
                    </a:p>
                  </a:txBody>
                  <a:tcPr/>
                </a:tc>
                <a:tc>
                  <a:txBody>
                    <a:bodyPr/>
                    <a:lstStyle/>
                    <a:p>
                      <a:pPr>
                        <a:buNone/>
                      </a:pPr>
                      <a:r>
                        <a:rPr lang="x-none" sz="1000"/>
                        <a:t>Verified</a:t>
                      </a:r>
                      <a:endParaRPr sz="1000"/>
                    </a:p>
                  </a:txBody>
                  <a:tcPr/>
                </a:tc>
                <a:tc>
                  <a:txBody>
                    <a:bodyPr/>
                    <a:lstStyle/>
                    <a:p>
                      <a:pPr>
                        <a:buNone/>
                      </a:pPr>
                      <a:r>
                        <a:rPr sz="1000"/>
                        <a:t>Yes             </a:t>
                      </a:r>
                      <a:endParaRPr sz="1000"/>
                    </a:p>
                  </a:txBody>
                  <a:tcPr/>
                </a:tc>
                <a:tc>
                  <a:txBody>
                    <a:bodyPr/>
                    <a:lstStyle/>
                    <a:p>
                      <a:pPr>
                        <a:buNone/>
                      </a:pPr>
                      <a:r>
                        <a:rPr sz="1000"/>
                        <a:t>CLA in Progress </a:t>
                      </a:r>
                      <a:endParaRPr sz="1000"/>
                    </a:p>
                  </a:txBody>
                  <a:tcPr/>
                </a:tc>
                <a:tc>
                  <a:txBody>
                    <a:bodyPr/>
                    <a:lstStyle/>
                    <a:p>
                      <a:pPr>
                        <a:buNone/>
                      </a:pPr>
                      <a:r>
                        <a:rPr sz="1000"/>
                        <a:t>Notes: Working on NCCL and XLA enablement, Running</a:t>
                      </a:r>
                      <a:endParaRPr sz="1000"/>
                    </a:p>
                  </a:txBody>
                  <a:tcPr/>
                </a:tc>
              </a:tr>
              <a:tr h="504191">
                <a:tc>
                  <a:txBody>
                    <a:bodyPr/>
                    <a:lstStyle/>
                    <a:p>
                      <a:pPr>
                        <a:buNone/>
                      </a:pPr>
                      <a:r>
                        <a:rPr sz="1000"/>
                        <a:t>Caffe2       </a:t>
                      </a:r>
                      <a:endParaRPr sz="1000"/>
                    </a:p>
                  </a:txBody>
                  <a:tcPr/>
                </a:tc>
                <a:tc>
                  <a:txBody>
                    <a:bodyPr/>
                    <a:lstStyle/>
                    <a:p>
                      <a:pPr>
                        <a:buNone/>
                      </a:pPr>
                      <a:r>
                        <a:rPr sz="1000"/>
                        <a:t>Upstreaming </a:t>
                      </a:r>
                      <a:endParaRPr sz="1000"/>
                    </a:p>
                  </a:txBody>
                  <a:tcPr/>
                </a:tc>
                <a:tc>
                  <a:txBody>
                    <a:bodyPr/>
                    <a:lstStyle/>
                    <a:p>
                      <a:pPr>
                        <a:buNone/>
                      </a:pPr>
                      <a:r>
                        <a:rPr sz="1000"/>
                        <a:t>Yes </a:t>
                      </a:r>
                      <a:endParaRPr sz="1000"/>
                    </a:p>
                  </a:txBody>
                  <a:tcPr/>
                </a:tc>
                <a:tc>
                  <a:txBody>
                    <a:bodyPr/>
                    <a:lstStyle/>
                    <a:p>
                      <a:pPr>
                        <a:buNone/>
                      </a:pPr>
                      <a:r>
                        <a:rPr sz="1000"/>
                        <a:t>CLA in Progress </a:t>
                      </a:r>
                      <a:endParaRPr sz="1000"/>
                    </a:p>
                  </a:txBody>
                  <a:tcPr/>
                </a:tc>
                <a:tc>
                  <a:txBody>
                    <a:bodyPr/>
                    <a:lstStyle/>
                    <a:p>
                      <a:pPr>
                        <a:buNone/>
                      </a:pPr>
                      <a:r>
                        <a:rPr sz="1000"/>
                        <a:t>https://github.com/ROCmSoftwarePlatform/caffe2</a:t>
                      </a:r>
                      <a:endParaRPr sz="1000"/>
                    </a:p>
                  </a:txBody>
                  <a:tcPr/>
                </a:tc>
              </a:tr>
              <a:tr h="640080">
                <a:tc>
                  <a:txBody>
                    <a:bodyPr/>
                    <a:lstStyle/>
                    <a:p>
                      <a:pPr>
                        <a:buNone/>
                      </a:pPr>
                      <a:r>
                        <a:rPr sz="1000"/>
                        <a:t>Torch HIP   </a:t>
                      </a:r>
                      <a:endParaRPr sz="1000"/>
                    </a:p>
                  </a:txBody>
                  <a:tcPr/>
                </a:tc>
                <a:tc>
                  <a:txBody>
                    <a:bodyPr/>
                    <a:lstStyle/>
                    <a:p>
                      <a:pPr>
                        <a:buNone/>
                      </a:pPr>
                      <a:r>
                        <a:rPr sz="1000"/>
                        <a:t>Upstreaming </a:t>
                      </a:r>
                      <a:endParaRPr sz="1000"/>
                    </a:p>
                  </a:txBody>
                  <a:tcPr/>
                </a:tc>
                <a:tc>
                  <a:txBody>
                    <a:bodyPr/>
                    <a:lstStyle/>
                    <a:p>
                      <a:pPr>
                        <a:buNone/>
                      </a:pPr>
                      <a:r>
                        <a:rPr sz="1000"/>
                        <a:t>Development </a:t>
                      </a:r>
                      <a:endParaRPr sz="1000"/>
                    </a:p>
                  </a:txBody>
                  <a:tcPr/>
                </a:tc>
                <a:tc>
                  <a:txBody>
                    <a:bodyPr/>
                    <a:lstStyle/>
                    <a:p>
                      <a:pPr>
                        <a:buNone/>
                      </a:pPr>
                      <a:r>
                        <a:rPr sz="1000"/>
                        <a:t>In process </a:t>
                      </a:r>
                      <a:endParaRPr sz="1000"/>
                    </a:p>
                  </a:txBody>
                  <a:tcPr/>
                </a:tc>
                <a:tc>
                  <a:txBody>
                    <a:bodyPr/>
                    <a:lstStyle/>
                    <a:p>
                      <a:pPr>
                        <a:buNone/>
                      </a:pPr>
                      <a:r>
                        <a:rPr sz="1000"/>
                        <a:t>https://github.com/ROCmSoftwarePlatform/cutorch_hip</a:t>
                      </a:r>
                      <a:endParaRPr sz="1000"/>
                    </a:p>
                  </a:txBody>
                  <a:tcPr/>
                </a:tc>
              </a:tr>
              <a:tr h="504191">
                <a:tc>
                  <a:txBody>
                    <a:bodyPr/>
                    <a:lstStyle/>
                    <a:p>
                      <a:pPr>
                        <a:buNone/>
                      </a:pPr>
                      <a:r>
                        <a:rPr sz="1000"/>
                        <a:t>HIPnn        </a:t>
                      </a:r>
                      <a:endParaRPr sz="1000"/>
                    </a:p>
                  </a:txBody>
                  <a:tcPr/>
                </a:tc>
                <a:tc>
                  <a:txBody>
                    <a:bodyPr/>
                    <a:lstStyle/>
                    <a:p>
                      <a:pPr>
                        <a:buNone/>
                      </a:pPr>
                      <a:r>
                        <a:rPr sz="1000"/>
                        <a:t>Upstreaming </a:t>
                      </a:r>
                      <a:endParaRPr sz="1000"/>
                    </a:p>
                  </a:txBody>
                  <a:tcPr/>
                </a:tc>
                <a:tc>
                  <a:txBody>
                    <a:bodyPr/>
                    <a:lstStyle/>
                    <a:p>
                      <a:pPr>
                        <a:buNone/>
                      </a:pPr>
                      <a:r>
                        <a:rPr sz="1000"/>
                        <a:t>Development      </a:t>
                      </a:r>
                      <a:endParaRPr sz="1000"/>
                    </a:p>
                  </a:txBody>
                  <a:tcPr/>
                </a:tc>
                <a:tc>
                  <a:txBody>
                    <a:bodyPr/>
                    <a:lstStyle/>
                    <a:p>
                      <a:pPr>
                        <a:buNone/>
                      </a:pPr>
                      <a:r>
                        <a:rPr sz="1000"/>
                        <a:t>              </a:t>
                      </a:r>
                      <a:endParaRPr sz="1000"/>
                    </a:p>
                  </a:txBody>
                  <a:tcPr/>
                </a:tc>
                <a:tc>
                  <a:txBody>
                    <a:bodyPr/>
                    <a:lstStyle/>
                    <a:p>
                      <a:pPr>
                        <a:buNone/>
                      </a:pPr>
                      <a:r>
                        <a:rPr sz="1000"/>
                        <a:t>https://github.com/ROCmSoftwarePlatform/cunn_hip</a:t>
                      </a:r>
                      <a:endParaRPr sz="1000"/>
                    </a:p>
                  </a:txBody>
                  <a:tcPr/>
                </a:tc>
              </a:tr>
              <a:tr h="369571">
                <a:tc>
                  <a:txBody>
                    <a:bodyPr/>
                    <a:lstStyle/>
                    <a:p>
                      <a:pPr>
                        <a:buNone/>
                      </a:pPr>
                      <a:r>
                        <a:rPr sz="1000"/>
                        <a:t>PyTorch      </a:t>
                      </a:r>
                      <a:endParaRPr sz="1000"/>
                    </a:p>
                  </a:txBody>
                  <a:tcPr/>
                </a:tc>
                <a:tc>
                  <a:txBody>
                    <a:bodyPr/>
                    <a:lstStyle/>
                    <a:p>
                      <a:pPr>
                        <a:buNone/>
                      </a:pPr>
                      <a:r>
                        <a:rPr sz="1000"/>
                        <a:t>Development </a:t>
                      </a:r>
                      <a:endParaRPr sz="1000"/>
                    </a:p>
                  </a:txBody>
                  <a:tcPr/>
                </a:tc>
                <a:tc>
                  <a:txBody>
                    <a:bodyPr/>
                    <a:lstStyle/>
                    <a:p>
                      <a:pPr>
                        <a:buNone/>
                      </a:pPr>
                      <a:r>
                        <a:rPr sz="1000"/>
                        <a:t>Development </a:t>
                      </a:r>
                      <a:endParaRPr sz="1000"/>
                    </a:p>
                  </a:txBody>
                  <a:tcPr/>
                </a:tc>
                <a:tc>
                  <a:txBody>
                    <a:bodyPr/>
                    <a:lstStyle/>
                    <a:p>
                      <a:pPr>
                        <a:buNone/>
                      </a:pPr>
                      <a:r>
                        <a:rPr sz="1000"/>
                        <a:t>  </a:t>
                      </a:r>
                      <a:endParaRPr sz="1000"/>
                    </a:p>
                  </a:txBody>
                  <a:tcPr/>
                </a:tc>
                <a:tc>
                  <a:txBody>
                    <a:bodyPr/>
                    <a:lstStyle/>
                    <a:p>
                      <a:pPr>
                        <a:buNone/>
                      </a:pPr>
                      <a:r>
                        <a:rPr sz="1000"/>
                        <a:t> </a:t>
                      </a:r>
                      <a:endParaRPr sz="1000"/>
                    </a:p>
                  </a:txBody>
                  <a:tcPr/>
                </a:tc>
              </a:tr>
              <a:tr h="504191">
                <a:tc>
                  <a:txBody>
                    <a:bodyPr/>
                    <a:lstStyle/>
                    <a:p>
                      <a:pPr>
                        <a:buNone/>
                      </a:pPr>
                      <a:r>
                        <a:rPr sz="1000"/>
                        <a:t>MxNet       </a:t>
                      </a:r>
                      <a:endParaRPr sz="1000"/>
                    </a:p>
                  </a:txBody>
                  <a:tcPr/>
                </a:tc>
                <a:tc>
                  <a:txBody>
                    <a:bodyPr/>
                    <a:lstStyle/>
                    <a:p>
                      <a:pPr>
                        <a:buNone/>
                      </a:pPr>
                      <a:r>
                        <a:rPr sz="1000"/>
                        <a:t>Development </a:t>
                      </a:r>
                      <a:endParaRPr sz="1000"/>
                    </a:p>
                  </a:txBody>
                  <a:tcPr/>
                </a:tc>
                <a:tc>
                  <a:txBody>
                    <a:bodyPr/>
                    <a:lstStyle/>
                    <a:p>
                      <a:pPr>
                        <a:buNone/>
                      </a:pPr>
                      <a:r>
                        <a:rPr sz="1000"/>
                        <a:t>Development   </a:t>
                      </a:r>
                      <a:endParaRPr sz="1000"/>
                    </a:p>
                  </a:txBody>
                  <a:tcPr/>
                </a:tc>
                <a:tc>
                  <a:txBody>
                    <a:bodyPr/>
                    <a:lstStyle/>
                    <a:p>
                      <a:pPr>
                        <a:buNone/>
                      </a:pPr>
                      <a:r>
                        <a:rPr sz="1000"/>
                        <a:t>              </a:t>
                      </a:r>
                      <a:endParaRPr sz="1000"/>
                    </a:p>
                  </a:txBody>
                  <a:tcPr/>
                </a:tc>
                <a:tc>
                  <a:txBody>
                    <a:bodyPr/>
                    <a:lstStyle/>
                    <a:p>
                      <a:pPr>
                        <a:buNone/>
                      </a:pPr>
                      <a:r>
                        <a:rPr sz="1000"/>
                        <a:t>https://github.com/ROCmSoftwarePlatform/mxnet  </a:t>
                      </a:r>
                      <a:endParaRPr sz="1000"/>
                    </a:p>
                  </a:txBody>
                  <a:tcPr/>
                </a:tc>
              </a:tr>
              <a:tr h="369571">
                <a:tc>
                  <a:txBody>
                    <a:bodyPr/>
                    <a:lstStyle/>
                    <a:p>
                      <a:pPr>
                        <a:buNone/>
                      </a:pPr>
                      <a:r>
                        <a:rPr sz="1000"/>
                        <a:t>CNTK       </a:t>
                      </a:r>
                      <a:endParaRPr sz="1000"/>
                    </a:p>
                  </a:txBody>
                  <a:tcPr/>
                </a:tc>
                <a:tc>
                  <a:txBody>
                    <a:bodyPr/>
                    <a:lstStyle/>
                    <a:p>
                      <a:pPr>
                        <a:buNone/>
                      </a:pPr>
                      <a:r>
                        <a:rPr sz="1000"/>
                        <a:t>Development </a:t>
                      </a:r>
                      <a:endParaRPr sz="1000"/>
                    </a:p>
                  </a:txBody>
                  <a:tcPr/>
                </a:tc>
                <a:tc>
                  <a:txBody>
                    <a:bodyPr/>
                    <a:lstStyle/>
                    <a:p>
                      <a:pPr>
                        <a:buNone/>
                      </a:pPr>
                      <a:r>
                        <a:rPr sz="1000"/>
                        <a:t>Development     </a:t>
                      </a:r>
                      <a:endParaRPr sz="1000"/>
                    </a:p>
                  </a:txBody>
                  <a:tcPr/>
                </a:tc>
                <a:tc>
                  <a:txBody>
                    <a:bodyPr/>
                    <a:lstStyle/>
                    <a:p>
                      <a:pPr>
                        <a:buNone/>
                      </a:pPr>
                      <a:r>
                        <a:rPr sz="1000"/>
                        <a:t>              </a:t>
                      </a:r>
                      <a:endParaRPr sz="1000"/>
                    </a:p>
                  </a:txBody>
                  <a:tcPr/>
                </a:tc>
                <a:tc>
                  <a:txBody>
                    <a:bodyPr/>
                    <a:lstStyle/>
                    <a:p>
                      <a:pPr>
                        <a:buNone/>
                      </a:pPr>
                      <a:r>
                        <a:rPr sz="1000" dirty="0"/>
                        <a:t>           </a:t>
                      </a:r>
                      <a:endParaRPr sz="1000" dirty="0"/>
                    </a:p>
                  </a:txBody>
                  <a:tcPr/>
                </a:tc>
              </a:tr>
            </a:tbl>
          </a:graphicData>
        </a:graphic>
      </p:graphicFrame>
      <p:pic>
        <p:nvPicPr>
          <p:cNvPr id="9" name="Picture 8"/>
          <p:cNvPicPr>
            <a:picLocks noChangeAspect="1"/>
          </p:cNvPicPr>
          <p:nvPr/>
        </p:nvPicPr>
        <p:blipFill>
          <a:blip r:embed="rId1"/>
          <a:stretch>
            <a:fillRect/>
          </a:stretch>
        </p:blipFill>
        <p:spPr>
          <a:xfrm>
            <a:off x="6195527" y="709127"/>
            <a:ext cx="5850294" cy="605556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3600"/>
              <a:t>Application Development over ROCm Stack</a:t>
            </a:r>
            <a:endParaRPr lang="x-none" altLang="en-US" sz="3600"/>
          </a:p>
        </p:txBody>
      </p:sp>
      <p:sp>
        <p:nvSpPr>
          <p:cNvPr id="3" name="Content Placeholder 2"/>
          <p:cNvSpPr>
            <a:spLocks noGrp="1"/>
          </p:cNvSpPr>
          <p:nvPr>
            <p:ph sz="half" idx="1"/>
          </p:nvPr>
        </p:nvSpPr>
        <p:spPr>
          <a:xfrm>
            <a:off x="590550" y="1534160"/>
            <a:ext cx="5429250" cy="5064125"/>
          </a:xfrm>
        </p:spPr>
        <p:txBody>
          <a:bodyPr>
            <a:normAutofit fontScale="75000" lnSpcReduction="20000"/>
          </a:bodyPr>
          <a:lstStyle/>
          <a:p>
            <a:pPr fontAlgn="auto">
              <a:lnSpc>
                <a:spcPct val="150000"/>
              </a:lnSpc>
            </a:pPr>
            <a:r>
              <a:rPr lang="x-none" altLang="en-US"/>
              <a:t>Languages support</a:t>
            </a:r>
            <a:endParaRPr lang="x-none" altLang="en-US"/>
          </a:p>
          <a:p>
            <a:pPr lvl="1" fontAlgn="auto">
              <a:lnSpc>
                <a:spcPct val="150000"/>
              </a:lnSpc>
            </a:pPr>
            <a:r>
              <a:rPr lang="x-none" altLang="en-US"/>
              <a:t>HCC:  C++ dialect with extensions to express all forms of parallelism, including multicore CPU, SIMD and GPU.</a:t>
            </a:r>
            <a:endParaRPr lang="x-none" altLang="en-US"/>
          </a:p>
          <a:p>
            <a:pPr lvl="1" fontAlgn="auto">
              <a:lnSpc>
                <a:spcPct val="150000"/>
              </a:lnSpc>
            </a:pPr>
            <a:r>
              <a:rPr lang="x-none" altLang="en-US"/>
              <a:t>HIP:  C++ dialect designed to ease conversion of Cuda applications to portable C++ code.It provides a C-style API and a C++ kernel language. </a:t>
            </a:r>
            <a:endParaRPr lang="x-none" altLang="en-US"/>
          </a:p>
          <a:p>
            <a:pPr lvl="1" fontAlgn="auto">
              <a:lnSpc>
                <a:spcPct val="150000"/>
              </a:lnSpc>
            </a:pPr>
            <a:r>
              <a:rPr lang="x-none" altLang="en-US"/>
              <a:t>OpenCL: provides a C run-time API and C99-based kernel language.</a:t>
            </a:r>
            <a:endParaRPr lang="x-none" altLang="en-US"/>
          </a:p>
          <a:p>
            <a:pPr lvl="1" fontAlgn="auto">
              <a:lnSpc>
                <a:spcPct val="150000"/>
              </a:lnSpc>
            </a:pPr>
            <a:r>
              <a:rPr lang="x-none" altLang="en-US"/>
              <a:t>Python w/ Numba: Support acceleration of HSA APUs, as well as ROCm-enabled discrete GPUs via Numba that can convert array-oriented and math-heavy Python code to native machine instructions.It supports Python compilation to run on either CPU or GPU hardware and is designed to integrate with Python scientific software stacks, such as NumPy.</a:t>
            </a:r>
            <a:endParaRPr lang="x-none" altLang="en-US"/>
          </a:p>
        </p:txBody>
      </p:sp>
      <p:graphicFrame>
        <p:nvGraphicFramePr>
          <p:cNvPr id="5" name="Table 4"/>
          <p:cNvGraphicFramePr/>
          <p:nvPr/>
        </p:nvGraphicFramePr>
        <p:xfrm>
          <a:off x="6256020" y="2247900"/>
          <a:ext cx="5628005" cy="3048000"/>
        </p:xfrm>
        <a:graphic>
          <a:graphicData uri="http://schemas.openxmlformats.org/drawingml/2006/table">
            <a:tbl>
              <a:tblPr firstRow="1" bandRow="1">
                <a:tableStyleId>{5C22544A-7EE6-4342-B048-85BDC9FD1C3A}</a:tableStyleId>
              </a:tblPr>
              <a:tblGrid>
                <a:gridCol w="1875790"/>
                <a:gridCol w="1876425"/>
                <a:gridCol w="1875790"/>
              </a:tblGrid>
              <a:tr h="381000">
                <a:tc>
                  <a:txBody>
                    <a:bodyPr/>
                    <a:lstStyle/>
                    <a:p>
                      <a:pPr>
                        <a:buNone/>
                      </a:pPr>
                      <a:r>
                        <a:rPr lang="x-none"/>
                        <a:t>GCN Version</a:t>
                      </a:r>
                      <a:endParaRPr lang="x-none"/>
                    </a:p>
                  </a:txBody>
                  <a:tcPr/>
                </a:tc>
                <a:tc>
                  <a:txBody>
                    <a:bodyPr/>
                    <a:lstStyle/>
                    <a:p>
                      <a:pPr>
                        <a:buNone/>
                      </a:pPr>
                      <a:r>
                        <a:rPr lang="x-none"/>
                        <a:t>GPU/APU Family</a:t>
                      </a:r>
                      <a:endParaRPr lang="x-none"/>
                    </a:p>
                  </a:txBody>
                  <a:tcPr/>
                </a:tc>
                <a:tc>
                  <a:txBody>
                    <a:bodyPr/>
                    <a:lstStyle/>
                    <a:p>
                      <a:pPr>
                        <a:buNone/>
                      </a:pPr>
                      <a:r>
                        <a:rPr lang="x-none"/>
                        <a:t>Example of Radeon GPU</a:t>
                      </a:r>
                      <a:endParaRPr lang="x-none"/>
                    </a:p>
                  </a:txBody>
                  <a:tcPr/>
                </a:tc>
              </a:tr>
              <a:tr h="381000">
                <a:tc>
                  <a:txBody>
                    <a:bodyPr/>
                    <a:lstStyle/>
                    <a:p>
                      <a:pPr>
                        <a:buNone/>
                      </a:pPr>
                      <a:r>
                        <a:rPr lang="x-none" sz="1200"/>
                        <a:t>gfx701</a:t>
                      </a:r>
                      <a:endParaRPr lang="x-none" sz="1200"/>
                    </a:p>
                  </a:txBody>
                  <a:tcPr/>
                </a:tc>
                <a:tc>
                  <a:txBody>
                    <a:bodyPr/>
                    <a:lstStyle/>
                    <a:p>
                      <a:pPr>
                        <a:buNone/>
                      </a:pPr>
                      <a:r>
                        <a:rPr lang="x-none" sz="1200"/>
                        <a:t>GFX7</a:t>
                      </a:r>
                      <a:endParaRPr lang="x-none" sz="1200"/>
                    </a:p>
                  </a:txBody>
                  <a:tcPr/>
                </a:tc>
                <a:tc>
                  <a:txBody>
                    <a:bodyPr/>
                    <a:lstStyle/>
                    <a:p>
                      <a:pPr>
                        <a:buNone/>
                      </a:pPr>
                      <a:r>
                        <a:rPr sz="1200"/>
                        <a:t>FirePro W8100, FirePro W9100, Radeon R9 290, Radeon R9 390</a:t>
                      </a:r>
                      <a:endParaRPr sz="1200"/>
                    </a:p>
                  </a:txBody>
                  <a:tcPr/>
                </a:tc>
              </a:tr>
              <a:tr h="381000">
                <a:tc>
                  <a:txBody>
                    <a:bodyPr/>
                    <a:lstStyle/>
                    <a:p>
                      <a:pPr>
                        <a:buNone/>
                      </a:pPr>
                      <a:r>
                        <a:rPr lang="x-none" sz="1200"/>
                        <a:t>gfx801</a:t>
                      </a:r>
                      <a:endParaRPr lang="x-none" sz="1200"/>
                    </a:p>
                  </a:txBody>
                  <a:tcPr/>
                </a:tc>
                <a:tc>
                  <a:txBody>
                    <a:bodyPr/>
                    <a:lstStyle/>
                    <a:p>
                      <a:pPr>
                        <a:buNone/>
                      </a:pPr>
                      <a:r>
                        <a:rPr lang="x-none" sz="1200"/>
                        <a:t>Carrizo APU</a:t>
                      </a:r>
                      <a:endParaRPr lang="x-none" sz="1200"/>
                    </a:p>
                  </a:txBody>
                  <a:tcPr/>
                </a:tc>
                <a:tc>
                  <a:txBody>
                    <a:bodyPr/>
                    <a:lstStyle/>
                    <a:p>
                      <a:pPr>
                        <a:buNone/>
                      </a:pPr>
                      <a:r>
                        <a:rPr sz="1200"/>
                        <a:t>FX-8800P</a:t>
                      </a:r>
                      <a:endParaRPr sz="1200"/>
                    </a:p>
                  </a:txBody>
                  <a:tcPr/>
                </a:tc>
              </a:tr>
              <a:tr h="381000">
                <a:tc>
                  <a:txBody>
                    <a:bodyPr/>
                    <a:lstStyle/>
                    <a:p>
                      <a:pPr>
                        <a:buNone/>
                      </a:pPr>
                      <a:r>
                        <a:rPr lang="x-none" sz="1200"/>
                        <a:t>gfx803</a:t>
                      </a:r>
                      <a:endParaRPr lang="x-none" sz="1200"/>
                    </a:p>
                  </a:txBody>
                  <a:tcPr/>
                </a:tc>
                <a:tc>
                  <a:txBody>
                    <a:bodyPr/>
                    <a:lstStyle/>
                    <a:p>
                      <a:pPr>
                        <a:buNone/>
                      </a:pPr>
                      <a:r>
                        <a:rPr lang="x-none" sz="1200"/>
                        <a:t>GFX8</a:t>
                      </a:r>
                      <a:endParaRPr lang="x-none" sz="1200"/>
                    </a:p>
                  </a:txBody>
                  <a:tcPr/>
                </a:tc>
                <a:tc>
                  <a:txBody>
                    <a:bodyPr/>
                    <a:lstStyle/>
                    <a:p>
                      <a:pPr>
                        <a:buNone/>
                      </a:pPr>
                      <a:r>
                        <a:rPr sz="1200"/>
                        <a:t>R9 Fury, R9 Fury X, R9 Nano, FirePro S9300 x2, Radeon RX 480, Radeon RX 470, Radeon RX 460</a:t>
                      </a:r>
                      <a:endParaRPr sz="1200"/>
                    </a:p>
                  </a:txBody>
                  <a:tcPr/>
                </a:tc>
              </a:tr>
              <a:tr h="381000">
                <a:tc>
                  <a:txBody>
                    <a:bodyPr/>
                    <a:lstStyle/>
                    <a:p>
                      <a:pPr>
                        <a:buNone/>
                      </a:pPr>
                      <a:r>
                        <a:rPr lang="x-none" sz="1200"/>
                        <a:t>gfx900</a:t>
                      </a:r>
                      <a:endParaRPr lang="x-none" sz="1200"/>
                    </a:p>
                  </a:txBody>
                  <a:tcPr/>
                </a:tc>
                <a:tc>
                  <a:txBody>
                    <a:bodyPr/>
                    <a:lstStyle/>
                    <a:p>
                      <a:pPr>
                        <a:buNone/>
                      </a:pPr>
                      <a:r>
                        <a:rPr lang="x-none" sz="1200"/>
                        <a:t>GFX9</a:t>
                      </a:r>
                      <a:endParaRPr lang="x-none" sz="1200"/>
                    </a:p>
                  </a:txBody>
                  <a:tcPr/>
                </a:tc>
                <a:tc>
                  <a:txBody>
                    <a:bodyPr/>
                    <a:lstStyle/>
                    <a:p>
                      <a:pPr>
                        <a:buNone/>
                      </a:pPr>
                      <a:r>
                        <a:rPr sz="1200"/>
                        <a:t>Vega10</a:t>
                      </a:r>
                      <a:endParaRPr sz="1200"/>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2400" y="365125"/>
            <a:ext cx="9931400" cy="687070"/>
          </a:xfrm>
        </p:spPr>
        <p:txBody>
          <a:bodyPr>
            <a:normAutofit fontScale="90000"/>
          </a:bodyPr>
          <a:lstStyle/>
          <a:p>
            <a:r>
              <a:rPr lang="x-none" altLang="en-US"/>
              <a:t>MIVisionX Overview</a:t>
            </a:r>
            <a:endParaRPr lang="zh-CN" altLang="en-US" dirty="0"/>
          </a:p>
        </p:txBody>
      </p:sp>
      <p:sp>
        <p:nvSpPr>
          <p:cNvPr id="3" name="内容占位符 2"/>
          <p:cNvSpPr>
            <a:spLocks noGrp="1"/>
          </p:cNvSpPr>
          <p:nvPr>
            <p:ph idx="1"/>
          </p:nvPr>
        </p:nvSpPr>
        <p:spPr>
          <a:xfrm>
            <a:off x="838200" y="1359535"/>
            <a:ext cx="10515600" cy="4768850"/>
          </a:xfrm>
        </p:spPr>
        <p:txBody>
          <a:bodyPr>
            <a:normAutofit fontScale="95000" lnSpcReduction="10000"/>
          </a:bodyPr>
          <a:lstStyle/>
          <a:p>
            <a:r>
              <a:rPr lang="en-US" altLang="zh-CN"/>
              <a:t>MIVisionX toolkit is a set of comprehensive computer vision and machine intelligence libraries, utilities, and applications bundled into a single toolkit. AMD MIVisionX delivers highly optimized open source implementation of the Khronos OpenVX™ and OpenVX™ Extensions along with Convolution Neural Net Model Compiler &amp; Optimizer supporting ONNX, and Khronos NNEF™ exchange formats.</a:t>
            </a:r>
            <a:endParaRPr lang="en-US" altLang="zh-CN"/>
          </a:p>
          <a:p>
            <a:r>
              <a:rPr lang="x-none" altLang="en-US"/>
              <a:t>MIVisoinX toolkit components:</a:t>
            </a:r>
            <a:endParaRPr lang="x-none" altLang="en-US"/>
          </a:p>
          <a:p>
            <a:pPr lvl="1"/>
            <a:r>
              <a:rPr lang="x-none" altLang="en-US"/>
              <a:t>AMD OpenVX &amp; OpenVX Extensions</a:t>
            </a:r>
            <a:endParaRPr lang="x-none" altLang="en-US"/>
          </a:p>
          <a:p>
            <a:pPr lvl="1"/>
            <a:r>
              <a:rPr lang="en-US">
                <a:sym typeface="+mn-ea"/>
              </a:rPr>
              <a:t>Neural Net Model Compiler &amp; Optimizer</a:t>
            </a:r>
            <a:endParaRPr lang="en-US"/>
          </a:p>
          <a:p>
            <a:pPr lvl="1"/>
            <a:r>
              <a:rPr lang="x-none" altLang="en-US">
                <a:sym typeface="+mn-ea"/>
              </a:rPr>
              <a:t>Toolkit</a:t>
            </a:r>
            <a:endParaRPr lang="x-none" altLang="en-US"/>
          </a:p>
          <a:p>
            <a:pPr lvl="1"/>
            <a:r>
              <a:rPr lang="x-none" altLang="en-US">
                <a:sym typeface="+mn-ea"/>
              </a:rPr>
              <a:t>Utilities</a:t>
            </a:r>
            <a:endParaRPr lang="x-none"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w/ </a:t>
            </a:r>
            <a:r>
              <a:rPr lang="en-US" dirty="0" err="1"/>
              <a:t>MIVisionX</a:t>
            </a:r>
            <a:r>
              <a:rPr lang="en-US" dirty="0"/>
              <a:t> - </a:t>
            </a:r>
            <a:r>
              <a:rPr lang="en-US" dirty="0" err="1"/>
              <a:t>OpenVX</a:t>
            </a:r>
            <a:endParaRPr lang="en-US" dirty="0"/>
          </a:p>
        </p:txBody>
      </p:sp>
      <p:pic>
        <p:nvPicPr>
          <p:cNvPr id="4" name="Picture 3"/>
          <p:cNvPicPr>
            <a:picLocks noChangeAspect="1"/>
          </p:cNvPicPr>
          <p:nvPr/>
        </p:nvPicPr>
        <p:blipFill>
          <a:blip r:embed="rId1"/>
          <a:stretch>
            <a:fillRect/>
          </a:stretch>
        </p:blipFill>
        <p:spPr>
          <a:xfrm>
            <a:off x="242596" y="1838131"/>
            <a:ext cx="11513975" cy="4585926"/>
          </a:xfrm>
          <a:prstGeom prst="rect">
            <a:avLst/>
          </a:prstGeom>
        </p:spPr>
      </p:pic>
    </p:spTree>
  </p:cSld>
  <p:clrMapOvr>
    <a:masterClrMapping/>
  </p:clrMapOvr>
</p:sld>
</file>

<file path=ppt/theme/theme1.xml><?xml version="1.0" encoding="utf-8"?>
<a:theme xmlns:a="http://schemas.openxmlformats.org/drawingml/2006/main" name="Office 主题">
  <a:themeElements>
    <a:clrScheme name="自定义 56">
      <a:dk1>
        <a:srgbClr val="3F3F3F"/>
      </a:dk1>
      <a:lt1>
        <a:sysClr val="window" lastClr="FFFFFF"/>
      </a:lt1>
      <a:dk2>
        <a:srgbClr val="3F3F3F"/>
      </a:dk2>
      <a:lt2>
        <a:srgbClr val="FFFFFF"/>
      </a:lt2>
      <a:accent1>
        <a:srgbClr val="6DCFF6"/>
      </a:accent1>
      <a:accent2>
        <a:srgbClr val="95B2DC"/>
      </a:accent2>
      <a:accent3>
        <a:srgbClr val="CE9ED2"/>
      </a:accent3>
      <a:accent4>
        <a:srgbClr val="ABD372"/>
      </a:accent4>
      <a:accent5>
        <a:srgbClr val="F4989B"/>
      </a:accent5>
      <a:accent6>
        <a:srgbClr val="15C9C8"/>
      </a:accent6>
      <a:hlink>
        <a:srgbClr val="0563C1"/>
      </a:hlink>
      <a:folHlink>
        <a:srgbClr val="954F72"/>
      </a:folHlink>
    </a:clrScheme>
    <a:fontScheme name="自定义 9">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A000120150910A02KPBG</Template>
  <TotalTime>0</TotalTime>
  <Words>11059</Words>
  <Application>WPS Presentation</Application>
  <PresentationFormat>Widescreen</PresentationFormat>
  <Paragraphs>401</Paragraphs>
  <Slides>28</Slides>
  <Notes>17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Arial</vt:lpstr>
      <vt:lpstr>宋体</vt:lpstr>
      <vt:lpstr>Wingdings</vt:lpstr>
      <vt:lpstr>微软雅黑</vt:lpstr>
      <vt:lpstr>Arial Unicode MS</vt:lpstr>
      <vt:lpstr>黑体</vt:lpstr>
      <vt:lpstr>Calibri</vt:lpstr>
      <vt:lpstr>Office 主题</vt:lpstr>
      <vt:lpstr>Brief on AMD ROCm &amp; MIVisionX</vt:lpstr>
      <vt:lpstr>Summary</vt:lpstr>
      <vt:lpstr>Agenda</vt:lpstr>
      <vt:lpstr>AMD ROCm 2.6 Software Stack</vt:lpstr>
      <vt:lpstr>Layer Model of ROCm Stack &amp; Language</vt:lpstr>
      <vt:lpstr>AMD AI over ROCm</vt:lpstr>
      <vt:lpstr>Application Development over ROCm Stack</vt:lpstr>
      <vt:lpstr>MIVisionX Overview</vt:lpstr>
      <vt:lpstr>Inference w/ MIVisionX - OpenVX</vt:lpstr>
      <vt:lpstr>MIVisionX - AMD OpenVX &amp; OpenVX Extensions </vt:lpstr>
      <vt:lpstr>MIVisionX - Applications Based on AMD OpenVX</vt:lpstr>
      <vt:lpstr>MIVisionX - AMD OpenVX Client/Server Demo App</vt:lpstr>
      <vt:lpstr>MIVisionX - Neural Net Model Compiler &amp; Optimizer</vt:lpstr>
      <vt:lpstr>MIVisionX - Toolkit</vt:lpstr>
      <vt:lpstr>MIVisionX - Utilities</vt:lpstr>
      <vt:lpstr>Backup</vt:lpstr>
      <vt:lpstr>AMD Graphics Core Next</vt:lpstr>
      <vt:lpstr>Vega Series Processor</vt:lpstr>
      <vt:lpstr>Compute Unit (CU) and Memory Hierarchy</vt:lpstr>
      <vt:lpstr>Performance Overview of Various CPU and GPU Architecture</vt:lpstr>
      <vt:lpstr>AMD ROCm Overview</vt:lpstr>
      <vt:lpstr>ROCm vs CUDA</vt:lpstr>
      <vt:lpstr>HIP (Heterogeous-compute Interface for Portability，异构计算可移植接口)</vt:lpstr>
      <vt:lpstr>PowerPoint 演示文稿</vt:lpstr>
      <vt:lpstr>PowerPoint 演示文稿</vt:lpstr>
      <vt:lpstr>HSA support in AMD GPUs &amp; Software</vt:lpstr>
      <vt:lpstr>Heterogeneous system architecture (HSA)</vt:lpstr>
      <vt:lpstr>THANK YOU</vt:lpstr>
    </vt:vector>
  </TitlesOfParts>
  <Company>Lenovo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MarcoKIng</dc:creator>
  <cp:keywords>CTPClassification=CTP_NT</cp:keywords>
  <cp:lastModifiedBy>EDU Test</cp:lastModifiedBy>
  <cp:revision>292</cp:revision>
  <dcterms:created xsi:type="dcterms:W3CDTF">2019-08-16T07:08:00Z</dcterms:created>
  <dcterms:modified xsi:type="dcterms:W3CDTF">2019-08-18T08:40:22Z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1033-11.2.0.8684</vt:lpwstr>
  </property>
  <property fmtid="{D5CDD505-2E9C-101B-9397-08002B2CF9AE}" pid="3" name="TitusGUID">
    <vt:lpwstr>e0bfd7cf-768b-415c-8f95-f67fc4f78c1d</vt:lpwstr>
  </property>
  <property fmtid="{D5CDD505-2E9C-101B-9397-08002B2CF9AE}" pid="4" name="CTP_TimeStamp">
    <vt:lpwstr>2019-08-16 07:29:05Z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